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xml" ContentType="application/vnd.openxmlformats-officedocument.presentationml.notesSlide+xml"/>
  <Override PartName="/ppt/charts/chart17.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8.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9.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20.xml" ContentType="application/vnd.openxmlformats-officedocument.drawingml.chart+xml"/>
  <Override PartName="/ppt/charts/chart21.xml" ContentType="application/vnd.openxmlformats-officedocument.drawingml.chart+xml"/>
  <Override PartName="/ppt/drawings/drawing6.xml" ContentType="application/vnd.openxmlformats-officedocument.drawingml.chartshapes+xml"/>
  <Override PartName="/ppt/charts/chart22.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23.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4.xml" ContentType="application/vnd.openxmlformats-officedocument.drawingml.chart+xml"/>
  <Override PartName="/ppt/charts/chart2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7.xml" ContentType="application/vnd.openxmlformats-officedocument.drawingml.chartshapes+xml"/>
  <Override PartName="/ppt/charts/chart2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257" r:id="rId3"/>
    <p:sldId id="273" r:id="rId4"/>
    <p:sldId id="288" r:id="rId5"/>
    <p:sldId id="289" r:id="rId6"/>
    <p:sldId id="287" r:id="rId7"/>
    <p:sldId id="259" r:id="rId8"/>
    <p:sldId id="260" r:id="rId9"/>
    <p:sldId id="283" r:id="rId10"/>
    <p:sldId id="284" r:id="rId11"/>
    <p:sldId id="271" r:id="rId12"/>
    <p:sldId id="272" r:id="rId13"/>
    <p:sldId id="266" r:id="rId14"/>
    <p:sldId id="267" r:id="rId15"/>
    <p:sldId id="268" r:id="rId16"/>
    <p:sldId id="270" r:id="rId17"/>
    <p:sldId id="282" r:id="rId18"/>
    <p:sldId id="275" r:id="rId19"/>
    <p:sldId id="281" r:id="rId20"/>
    <p:sldId id="276" r:id="rId21"/>
    <p:sldId id="277" r:id="rId22"/>
    <p:sldId id="278" r:id="rId23"/>
    <p:sldId id="279" r:id="rId24"/>
    <p:sldId id="280" r:id="rId25"/>
    <p:sldId id="290" r:id="rId26"/>
    <p:sldId id="285" r:id="rId27"/>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84" autoAdjust="0"/>
    <p:restoredTop sz="97869" autoAdjust="0"/>
  </p:normalViewPr>
  <p:slideViewPr>
    <p:cSldViewPr snapToGrid="0">
      <p:cViewPr varScale="1">
        <p:scale>
          <a:sx n="71" d="100"/>
          <a:sy n="71" d="100"/>
        </p:scale>
        <p:origin x="66" y="8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suserver\Shared\_a%20STAFF%20FOLDERS\Rossana\Charts%20for%20Retreat\New%20Charts\New%20folder\Revenue%20Charts%20New%20with%20Breakdown2.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Total%20Branch%20Membership.xlsx" TargetMode="External"/><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Assets%20and%20Members%20Combined%202.xlsx" TargetMode="External"/><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Rivanova\AppData\Local\Microsoft\Windows\INetCache\Content.Outlook\5IYO38SI\Dues%20to%20HQ%20last%2010%20years.xlsx" TargetMode="External"/><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Membership%20Dues%20and%20Patron%20Dues%20to%20HQ%20FY2018.xlsx" TargetMode="External"/><Relationship Id="rId2" Type="http://schemas.microsoft.com/office/2011/relationships/chartColorStyle" Target="colors6.xml"/><Relationship Id="rId1" Type="http://schemas.microsoft.com/office/2011/relationships/chartStyle" Target="style6.xml"/></Relationships>
</file>

<file path=ppt/charts/_rels/chart14.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Assets%20and%20Members%20Combined%202.xlsx" TargetMode="External"/><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Programs%20Pie%20Charts.xlsx" TargetMode="External"/><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TLab%20Scholars%20and%20Dollars.xlsx"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TLab%20Scholars%20and%20Dollars.xlsx" TargetMode="External"/><Relationship Id="rId2" Type="http://schemas.microsoft.com/office/2011/relationships/chartColorStyle" Target="colors10.xml"/><Relationship Id="rId1" Type="http://schemas.microsoft.com/office/2011/relationships/chartStyle" Target="style10.xml"/></Relationships>
</file>

<file path=ppt/charts/_rels/chart18.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Gifts%20to%20ESU%20vs%20Other%20Orgs,%20Shakespeare.xlsx" TargetMode="External"/><Relationship Id="rId2" Type="http://schemas.microsoft.com/office/2011/relationships/chartColorStyle" Target="colors11.xml"/><Relationship Id="rId1" Type="http://schemas.microsoft.com/office/2011/relationships/chartStyle" Target="style11.xml"/></Relationships>
</file>

<file path=ppt/charts/_rels/chart19.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Programs%20Pie%20Charts.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1" Type="http://schemas.openxmlformats.org/officeDocument/2006/relationships/oleObject" Target="file:///\\esuserver\Shared\_a%20STAFF%20FOLDERS\Rossana\Charts%20for%20Retreat\New%20Charts\New%20folder\Revenue%20Charts%20New%20with%20Breakdown.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esuserver\Shared\_a%20STAFF%20FOLDERS\Rossana\Charts%20for%20Retreat\New%20Charts\New%20folder\Revenue%20Charts%20New.xlsx" TargetMode="External"/></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esuserver\Shared\_a%20STAFF%20FOLDERS\Rossana\Charts%20for%20Retreat\New%20Charts\New%20folder\Revenue%20Charts%20New%20with%20Breakdown.xlsx" TargetMode="External"/></Relationships>
</file>

<file path=ppt/charts/_rels/chart22.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Gifts%20to%20ESU%20vs%20Other%20Orgs,%20Shakespeare.xlsx" TargetMode="External"/><Relationship Id="rId2" Type="http://schemas.microsoft.com/office/2011/relationships/chartColorStyle" Target="colors13.xml"/><Relationship Id="rId1" Type="http://schemas.microsoft.com/office/2011/relationships/chartStyle" Target="style13.xml"/></Relationships>
</file>

<file path=ppt/charts/_rels/chart23.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Branch%20Programs%20Pie%20Charts.xlsx" TargetMode="External"/><Relationship Id="rId2" Type="http://schemas.microsoft.com/office/2011/relationships/chartColorStyle" Target="colors14.xml"/><Relationship Id="rId1" Type="http://schemas.microsoft.com/office/2011/relationships/chartStyle" Target="style14.xml"/></Relationships>
</file>

<file path=ppt/charts/_rels/chart24.xml.rels><?xml version="1.0" encoding="UTF-8" standalone="yes"?>
<Relationships xmlns="http://schemas.openxmlformats.org/package/2006/relationships"><Relationship Id="rId1" Type="http://schemas.openxmlformats.org/officeDocument/2006/relationships/oleObject" Target="file:///\\esuserver\Shared\_a%20STAFF%20FOLDERS\Rossana\Charts%20for%20Retreat\New%20Charts\New%20folder\Branch%20Programs%20Pie%20Charts.xlsx" TargetMode="External"/></Relationships>
</file>

<file path=ppt/charts/_rels/chart25.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ESU%20Programs%20at%20BMOA%20Branches.xlsx" TargetMode="External"/><Relationship Id="rId2" Type="http://schemas.microsoft.com/office/2011/relationships/chartColorStyle" Target="colors15.xml"/><Relationship Id="rId1" Type="http://schemas.microsoft.com/office/2011/relationships/chartStyle" Target="style15.xml"/></Relationships>
</file>

<file path=ppt/charts/_rels/chart26.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Revenue%20Charts%20New%20with%20Breakdown2.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7.xml"/></Relationships>
</file>

<file path=ppt/charts/_rels/chart27.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Membership%20Dues%20and%20Patron%20Dues%20to%20HQ%20FY2018.xlsx" TargetMode="External"/><Relationship Id="rId2" Type="http://schemas.microsoft.com/office/2011/relationships/chartColorStyle" Target="colors17.xml"/><Relationship Id="rId1" Type="http://schemas.microsoft.com/office/2011/relationships/chartStyle" Target="style17.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suserver\Shared\_a%20STAFF%20FOLDERS\Rossana\Charts%20for%20Retreat\New%20Charts\New%20folder\Revenue%20Charts%20New%20with%20Breakdown.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suserver\Shared\_a%20STAFF%20FOLDERS\Rossana\Charts%20for%20Retreat\New%20Charts\New%20folder\Revenue%20Charts%20New%20with%20Breakdown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suserver\Shared\_a%20STAFF%20FOLDERS\Rossana\Charts%20for%20Retreat\New%20Charts\New%20folder\Revenue%20Charts%20New%20with%20Breakdown.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suserver\Shared\_a%20STAFF%20FOLDERS\Rossana\Charts%20for%20Retreat\New%20Charts\New%20folder\Revenue%20Charts%20New%20with%20Breakdow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suserver\Shared\_a%20STAFF%20FOLDERS\Rossana\Charts%20for%20Retreat\New%20Charts\New%20folder\Revenue%20Charts%20New%20with%20Breakdown.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Revenue%20Charts%20New%20with%20Breakdown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oleObject" Target="file:///\\esuserver\Shared\_a%20STAFF%20FOLDERS\Rossana\Charts%20for%20Retreat\New%20Charts\New%20folder\Revenue%20Charts%20New%20with%20Breakdown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6233928564903497E-2"/>
          <c:y val="5.8504973997359079E-2"/>
          <c:w val="0.96792000606749229"/>
          <c:h val="0.89462173224443642"/>
        </c:manualLayout>
      </c:layout>
      <c:pie3DChart>
        <c:varyColors val="1"/>
        <c:ser>
          <c:idx val="0"/>
          <c:order val="0"/>
          <c:dPt>
            <c:idx val="0"/>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3"/>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8"/>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2">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spPr>
              <a:solidFill>
                <a:schemeClr val="bg2">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solidFill>
                <a:schemeClr val="accent4">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2">
                          <a:lumMod val="75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layout>
                <c:manualLayout>
                  <c:x val="2.150537442746284E-2"/>
                  <c:y val="-6.512949929311028E-3"/>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2">
                            <a:lumMod val="75000"/>
                          </a:schemeClr>
                        </a:solidFill>
                        <a:latin typeface="+mn-lt"/>
                        <a:ea typeface="+mn-ea"/>
                        <a:cs typeface="+mn-cs"/>
                      </a:defRPr>
                    </a:pPr>
                    <a:r>
                      <a:rPr lang="en-US" sz="1200" dirty="0" smtClean="0"/>
                      <a:t>Individuals</a:t>
                    </a:r>
                    <a:r>
                      <a:rPr lang="en-US" sz="1200" dirty="0"/>
                      <a:t>,  </a:t>
                    </a:r>
                    <a:endParaRPr lang="en-US" sz="1200" dirty="0" smtClean="0"/>
                  </a:p>
                  <a:p>
                    <a:pPr>
                      <a:defRPr sz="1200" b="1" i="0" u="none" strike="noStrike" kern="1200" spc="0" baseline="0">
                        <a:solidFill>
                          <a:schemeClr val="accent2">
                            <a:lumMod val="75000"/>
                          </a:schemeClr>
                        </a:solidFill>
                        <a:latin typeface="+mn-lt"/>
                        <a:ea typeface="+mn-ea"/>
                        <a:cs typeface="+mn-cs"/>
                      </a:defRPr>
                    </a:pPr>
                    <a:r>
                      <a:rPr lang="en-US" sz="1200" dirty="0" smtClean="0"/>
                      <a:t>$</a:t>
                    </a:r>
                    <a:r>
                      <a:rPr lang="en-US" sz="1200" dirty="0"/>
                      <a:t>72,881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0101296284792828"/>
                      <c:h val="0.10642592442002301"/>
                    </c:manualLayout>
                  </c15:layout>
                </c:ext>
              </c:extLst>
            </c:dLbl>
            <c:dLbl>
              <c:idx val="2"/>
              <c:layout>
                <c:manualLayout>
                  <c:x val="5.0933736977239144E-2"/>
                  <c:y val="-8.7413458959990212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bg2">
                            <a:lumMod val="25000"/>
                          </a:schemeClr>
                        </a:solidFill>
                        <a:latin typeface="+mn-lt"/>
                        <a:ea typeface="+mn-ea"/>
                        <a:cs typeface="+mn-cs"/>
                      </a:defRPr>
                    </a:pPr>
                    <a:r>
                      <a:rPr lang="en-US" sz="1200" dirty="0"/>
                      <a:t>Board Annual Gifts, </a:t>
                    </a:r>
                    <a:endParaRPr lang="en-US" sz="1200" dirty="0" smtClean="0"/>
                  </a:p>
                  <a:p>
                    <a:pPr>
                      <a:defRPr sz="1200" b="1" i="0" u="none" strike="noStrike" kern="1200" spc="0" baseline="0">
                        <a:solidFill>
                          <a:schemeClr val="bg2">
                            <a:lumMod val="25000"/>
                          </a:schemeClr>
                        </a:solidFill>
                        <a:latin typeface="+mn-lt"/>
                        <a:ea typeface="+mn-ea"/>
                        <a:cs typeface="+mn-cs"/>
                      </a:defRPr>
                    </a:pPr>
                    <a:r>
                      <a:rPr lang="en-US" sz="1200" dirty="0" smtClean="0"/>
                      <a:t> </a:t>
                    </a:r>
                    <a:r>
                      <a:rPr lang="en-US" sz="1200" dirty="0"/>
                      <a:t>$89,371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1461232708025727"/>
                      <c:h val="0.13556727578288666"/>
                    </c:manualLayout>
                  </c15:layout>
                </c:ext>
              </c:extLst>
            </c:dLbl>
            <c:dLbl>
              <c:idx val="3"/>
              <c:layout>
                <c:manualLayout>
                  <c:x val="1.8109878114524972E-2"/>
                  <c:y val="-2.6712801225752932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75000"/>
                          </a:schemeClr>
                        </a:solidFill>
                        <a:latin typeface="+mn-lt"/>
                        <a:ea typeface="+mn-ea"/>
                        <a:cs typeface="+mn-cs"/>
                      </a:defRPr>
                    </a:pPr>
                    <a:r>
                      <a:rPr lang="en-US" sz="1200" dirty="0"/>
                      <a:t>Branch Scholarships, </a:t>
                    </a:r>
                    <a:endParaRPr lang="en-US" sz="1200" dirty="0" smtClean="0"/>
                  </a:p>
                  <a:p>
                    <a:pPr>
                      <a:defRPr sz="1200" b="1" i="0" u="none" strike="noStrike" kern="1200" spc="0" baseline="0">
                        <a:solidFill>
                          <a:schemeClr val="accent5">
                            <a:lumMod val="75000"/>
                          </a:schemeClr>
                        </a:solidFill>
                        <a:latin typeface="+mn-lt"/>
                        <a:ea typeface="+mn-ea"/>
                        <a:cs typeface="+mn-cs"/>
                      </a:defRPr>
                    </a:pPr>
                    <a:r>
                      <a:rPr lang="en-US" sz="1200" dirty="0" smtClean="0"/>
                      <a:t> </a:t>
                    </a:r>
                    <a:r>
                      <a:rPr lang="en-US" sz="1200" dirty="0"/>
                      <a:t>$191,486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4736840791871911"/>
                      <c:h val="0.14162300623831042"/>
                    </c:manualLayout>
                  </c15:layout>
                </c:ext>
              </c:extLst>
            </c:dLbl>
            <c:dLbl>
              <c:idx val="4"/>
              <c:layout>
                <c:manualLayout>
                  <c:x val="3.1692130735208414E-2"/>
                  <c:y val="-4.4318677076920542E-3"/>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75000"/>
                          </a:schemeClr>
                        </a:solidFill>
                        <a:latin typeface="+mn-lt"/>
                        <a:ea typeface="+mn-ea"/>
                        <a:cs typeface="+mn-cs"/>
                      </a:defRPr>
                    </a:pPr>
                    <a:r>
                      <a:rPr lang="en-US" sz="1200" dirty="0"/>
                      <a:t>Membership and Patron Dues and Gifts, </a:t>
                    </a:r>
                    <a:r>
                      <a:rPr lang="en-US" sz="1200" dirty="0" smtClean="0"/>
                      <a:t>$</a:t>
                    </a:r>
                    <a:r>
                      <a:rPr lang="en-US" sz="1200" dirty="0"/>
                      <a:t>369,821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9061114388361039"/>
                      <c:h val="0.11392332028360885"/>
                    </c:manualLayout>
                  </c15:layout>
                </c:ext>
              </c:extLst>
            </c:dLbl>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lumMod val="75000"/>
                        </a:schemeClr>
                      </a:solidFill>
                      <a:latin typeface="+mn-lt"/>
                      <a:ea typeface="+mn-ea"/>
                      <a:cs typeface="+mn-cs"/>
                    </a:defRPr>
                  </a:pPr>
                  <a:endParaRPr lang="en-US"/>
                </a:p>
              </c:txPr>
              <c:dLblPos val="outEnd"/>
              <c:showLegendKey val="0"/>
              <c:showVal val="1"/>
              <c:showCatName val="1"/>
              <c:showSerName val="0"/>
              <c:showPercent val="0"/>
              <c:showBubbleSize val="0"/>
            </c:dLbl>
            <c:dLbl>
              <c:idx val="6"/>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2">
                          <a:lumMod val="75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7"/>
              <c:layout>
                <c:manualLayout>
                  <c:x val="3.9615163419010543E-3"/>
                  <c:y val="-5.1423893727951545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4">
                            <a:lumMod val="75000"/>
                          </a:schemeClr>
                        </a:solidFill>
                        <a:latin typeface="+mn-lt"/>
                        <a:ea typeface="+mn-ea"/>
                        <a:cs typeface="+mn-cs"/>
                      </a:defRPr>
                    </a:pPr>
                    <a:r>
                      <a:rPr lang="en-US" sz="1200" dirty="0"/>
                      <a:t>Luard Morse </a:t>
                    </a:r>
                    <a:r>
                      <a:rPr lang="en-US" sz="1200" dirty="0" smtClean="0"/>
                      <a:t>Allocation,</a:t>
                    </a:r>
                  </a:p>
                  <a:p>
                    <a:pPr>
                      <a:defRPr sz="1200" b="1" i="0" u="none" strike="noStrike" kern="1200" spc="0" baseline="0">
                        <a:solidFill>
                          <a:schemeClr val="accent4">
                            <a:lumMod val="75000"/>
                          </a:schemeClr>
                        </a:solidFill>
                        <a:latin typeface="+mn-lt"/>
                        <a:ea typeface="+mn-ea"/>
                        <a:cs typeface="+mn-cs"/>
                      </a:defRPr>
                    </a:pPr>
                    <a:r>
                      <a:rPr lang="en-US" sz="1200" dirty="0" smtClean="0"/>
                      <a:t>$</a:t>
                    </a:r>
                    <a:r>
                      <a:rPr lang="en-US" sz="1200" dirty="0"/>
                      <a:t>71,627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7191849062038592"/>
                      <c:h val="0.11154687639161563"/>
                    </c:manualLayout>
                  </c15:layout>
                </c:ext>
              </c:extLst>
            </c:dLbl>
            <c:dLbl>
              <c:idx val="8"/>
              <c:layout>
                <c:manualLayout>
                  <c:x val="7.9229435608247599E-3"/>
                  <c:y val="-7.6368729824600357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bg2">
                          <a:lumMod val="2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8425008050032923"/>
                      <c:h val="0.17698543619768975"/>
                    </c:manualLayout>
                  </c15:layout>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lumMod val="75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lumMod val="7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Revenues!$A$35:$A$44</c:f>
              <c:strCache>
                <c:ptCount val="10"/>
                <c:pt idx="0">
                  <c:v>Foundations &amp; Corporations</c:v>
                </c:pt>
                <c:pt idx="1">
                  <c:v>Individuals</c:v>
                </c:pt>
                <c:pt idx="2">
                  <c:v>Board Annual Gifts</c:v>
                </c:pt>
                <c:pt idx="3">
                  <c:v>Branch Scholarships</c:v>
                </c:pt>
                <c:pt idx="4">
                  <c:v>Membership and Patron Dues and Gifts</c:v>
                </c:pt>
                <c:pt idx="5">
                  <c:v>Other Education Fees and Earned Income</c:v>
                </c:pt>
                <c:pt idx="6">
                  <c:v>Annual meeting and misc.</c:v>
                </c:pt>
                <c:pt idx="7">
                  <c:v>Luard Morse Allocation</c:v>
                </c:pt>
                <c:pt idx="8">
                  <c:v>Special Board Allocation (Shakespeare and Strategic Plan Implementation)</c:v>
                </c:pt>
                <c:pt idx="9">
                  <c:v>Investment Draw</c:v>
                </c:pt>
              </c:strCache>
            </c:strRef>
          </c:cat>
          <c:val>
            <c:numRef>
              <c:f>Revenues!$B$35:$B$44</c:f>
              <c:numCache>
                <c:formatCode>_("$"* #,##0_);_("$"* \(#,##0\);_("$"* "-"??_);_(@_)</c:formatCode>
                <c:ptCount val="10"/>
                <c:pt idx="0">
                  <c:v>536291</c:v>
                </c:pt>
                <c:pt idx="1">
                  <c:v>72881.459999999992</c:v>
                </c:pt>
                <c:pt idx="2">
                  <c:v>89371.3</c:v>
                </c:pt>
                <c:pt idx="3">
                  <c:v>191486</c:v>
                </c:pt>
                <c:pt idx="4">
                  <c:v>369821</c:v>
                </c:pt>
                <c:pt idx="5">
                  <c:v>290163</c:v>
                </c:pt>
                <c:pt idx="6">
                  <c:v>36685.54</c:v>
                </c:pt>
                <c:pt idx="7">
                  <c:v>71627</c:v>
                </c:pt>
                <c:pt idx="8">
                  <c:v>241226</c:v>
                </c:pt>
                <c:pt idx="9">
                  <c:v>639045.84</c:v>
                </c:pt>
              </c:numCache>
            </c:numRef>
          </c:val>
        </c:ser>
        <c:dLbls>
          <c:dLblPos val="outEnd"/>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454902665371782E-2"/>
          <c:y val="9.1369932003709825E-2"/>
          <c:w val="0.9077553919037038"/>
          <c:h val="0.6386445983037462"/>
        </c:manualLayout>
      </c:layout>
      <c:barChart>
        <c:barDir val="col"/>
        <c:grouping val="clustered"/>
        <c:varyColors val="0"/>
        <c:ser>
          <c:idx val="0"/>
          <c:order val="0"/>
          <c:tx>
            <c:strRef>
              <c:f>Sheet1!$AD$1</c:f>
              <c:strCache>
                <c:ptCount val="1"/>
                <c:pt idx="0">
                  <c:v>MMOA</c:v>
                </c:pt>
              </c:strCache>
            </c:strRef>
          </c:tx>
          <c:spPr>
            <a:solidFill>
              <a:srgbClr val="800000"/>
            </a:solidFill>
            <a:ln>
              <a:noFill/>
            </a:ln>
            <a:effectLst/>
          </c:spPr>
          <c:invertIfNegative val="0"/>
          <c:cat>
            <c:strRef>
              <c:f>Sheet1!$B$2:$B$66</c:f>
              <c:strCache>
                <c:ptCount val="65"/>
                <c:pt idx="0">
                  <c:v>Shreveport</c:v>
                </c:pt>
                <c:pt idx="1">
                  <c:v>Central Florida</c:v>
                </c:pt>
                <c:pt idx="2">
                  <c:v>Palm Beach</c:v>
                </c:pt>
                <c:pt idx="3">
                  <c:v>Greenwich</c:v>
                </c:pt>
                <c:pt idx="4">
                  <c:v>Sandhills</c:v>
                </c:pt>
                <c:pt idx="5">
                  <c:v>New Orleans</c:v>
                </c:pt>
                <c:pt idx="6">
                  <c:v>Memphis</c:v>
                </c:pt>
                <c:pt idx="7">
                  <c:v>New York City</c:v>
                </c:pt>
                <c:pt idx="8">
                  <c:v>Philadelphia</c:v>
                </c:pt>
                <c:pt idx="9">
                  <c:v>Research Triangle, NC</c:v>
                </c:pt>
                <c:pt idx="10">
                  <c:v>Atlanta</c:v>
                </c:pt>
                <c:pt idx="11">
                  <c:v>Naples</c:v>
                </c:pt>
                <c:pt idx="12">
                  <c:v>St. Louis</c:v>
                </c:pt>
                <c:pt idx="13">
                  <c:v>Lexington</c:v>
                </c:pt>
                <c:pt idx="14">
                  <c:v>Southwest Virginia</c:v>
                </c:pt>
                <c:pt idx="15">
                  <c:v>Charlottesville</c:v>
                </c:pt>
                <c:pt idx="16">
                  <c:v>Seattle</c:v>
                </c:pt>
                <c:pt idx="17">
                  <c:v>Chicago</c:v>
                </c:pt>
                <c:pt idx="18">
                  <c:v>Salisbury</c:v>
                </c:pt>
                <c:pt idx="19">
                  <c:v>Syracuse</c:v>
                </c:pt>
                <c:pt idx="20">
                  <c:v>Austin</c:v>
                </c:pt>
                <c:pt idx="21">
                  <c:v>Savannah</c:v>
                </c:pt>
                <c:pt idx="22">
                  <c:v>Cincinnati</c:v>
                </c:pt>
                <c:pt idx="23">
                  <c:v>Kentucky</c:v>
                </c:pt>
                <c:pt idx="24">
                  <c:v>Greensboro</c:v>
                </c:pt>
                <c:pt idx="25">
                  <c:v>Richmond</c:v>
                </c:pt>
                <c:pt idx="26">
                  <c:v>Boston</c:v>
                </c:pt>
                <c:pt idx="27">
                  <c:v>Rhode Island</c:v>
                </c:pt>
                <c:pt idx="28">
                  <c:v>Cleveland</c:v>
                </c:pt>
                <c:pt idx="29">
                  <c:v>Charleston</c:v>
                </c:pt>
                <c:pt idx="30">
                  <c:v>Colonial North Carolina</c:v>
                </c:pt>
                <c:pt idx="31">
                  <c:v>Nashville</c:v>
                </c:pt>
                <c:pt idx="32">
                  <c:v>Indianapolis</c:v>
                </c:pt>
                <c:pt idx="33">
                  <c:v>San Francisco</c:v>
                </c:pt>
                <c:pt idx="34">
                  <c:v>Denver</c:v>
                </c:pt>
                <c:pt idx="35">
                  <c:v>Houston</c:v>
                </c:pt>
                <c:pt idx="36">
                  <c:v>Princeton</c:v>
                </c:pt>
                <c:pt idx="37">
                  <c:v>Kansas City</c:v>
                </c:pt>
                <c:pt idx="38">
                  <c:v>Los Angeles</c:v>
                </c:pt>
                <c:pt idx="39">
                  <c:v>Washington, DC</c:v>
                </c:pt>
                <c:pt idx="40">
                  <c:v>Jackson, MS</c:v>
                </c:pt>
                <c:pt idx="41">
                  <c:v>Charlotte</c:v>
                </c:pt>
                <c:pt idx="42">
                  <c:v>Monmouth County, NJ</c:v>
                </c:pt>
                <c:pt idx="43">
                  <c:v>Oklahoma City/Tulsa</c:v>
                </c:pt>
                <c:pt idx="44">
                  <c:v>Jacksonville, FL </c:v>
                </c:pt>
                <c:pt idx="45">
                  <c:v>Tulsa</c:v>
                </c:pt>
                <c:pt idx="46">
                  <c:v>Dallas</c:v>
                </c:pt>
                <c:pt idx="47">
                  <c:v>Desert (Palm Springs)</c:v>
                </c:pt>
                <c:pt idx="48">
                  <c:v>Columbia</c:v>
                </c:pt>
                <c:pt idx="49">
                  <c:v>Birmingham</c:v>
                </c:pt>
                <c:pt idx="50">
                  <c:v>Albany</c:v>
                </c:pt>
                <c:pt idx="51">
                  <c:v>Columbus</c:v>
                </c:pt>
                <c:pt idx="52">
                  <c:v>Portland</c:v>
                </c:pt>
                <c:pt idx="53">
                  <c:v>Central Pennsylvania</c:v>
                </c:pt>
                <c:pt idx="54">
                  <c:v>Michigan</c:v>
                </c:pt>
                <c:pt idx="55">
                  <c:v>Tucson</c:v>
                </c:pt>
                <c:pt idx="56">
                  <c:v>Hawaii</c:v>
                </c:pt>
                <c:pt idx="57">
                  <c:v>Phoenix</c:v>
                </c:pt>
                <c:pt idx="58">
                  <c:v>Miami</c:v>
                </c:pt>
                <c:pt idx="59">
                  <c:v>San Diego</c:v>
                </c:pt>
                <c:pt idx="60">
                  <c:v>Fort Lauderdale</c:v>
                </c:pt>
                <c:pt idx="61">
                  <c:v>Rochester</c:v>
                </c:pt>
                <c:pt idx="62">
                  <c:v>Delaware</c:v>
                </c:pt>
                <c:pt idx="63">
                  <c:v>Maryland</c:v>
                </c:pt>
                <c:pt idx="64">
                  <c:v>Buffalo/Niagara Frontier</c:v>
                </c:pt>
              </c:strCache>
            </c:strRef>
          </c:cat>
          <c:val>
            <c:numRef>
              <c:f>Sheet1!$AD$2:$AD$66</c:f>
              <c:numCache>
                <c:formatCode>0</c:formatCode>
                <c:ptCount val="65"/>
                <c:pt idx="0">
                  <c:v>0</c:v>
                </c:pt>
                <c:pt idx="1">
                  <c:v>0</c:v>
                </c:pt>
                <c:pt idx="2">
                  <c:v>0</c:v>
                </c:pt>
                <c:pt idx="3">
                  <c:v>0</c:v>
                </c:pt>
                <c:pt idx="4">
                  <c:v>0</c:v>
                </c:pt>
                <c:pt idx="5">
                  <c:v>0</c:v>
                </c:pt>
                <c:pt idx="6">
                  <c:v>0</c:v>
                </c:pt>
                <c:pt idx="7">
                  <c:v>135</c:v>
                </c:pt>
                <c:pt idx="8">
                  <c:v>0</c:v>
                </c:pt>
                <c:pt idx="9">
                  <c:v>0</c:v>
                </c:pt>
                <c:pt idx="10">
                  <c:v>0</c:v>
                </c:pt>
                <c:pt idx="11">
                  <c:v>0</c:v>
                </c:pt>
                <c:pt idx="12">
                  <c:v>0</c:v>
                </c:pt>
                <c:pt idx="13">
                  <c:v>0</c:v>
                </c:pt>
                <c:pt idx="14">
                  <c:v>0</c:v>
                </c:pt>
                <c:pt idx="15">
                  <c:v>0</c:v>
                </c:pt>
                <c:pt idx="16">
                  <c:v>0</c:v>
                </c:pt>
                <c:pt idx="17">
                  <c:v>89</c:v>
                </c:pt>
                <c:pt idx="18">
                  <c:v>88</c:v>
                </c:pt>
                <c:pt idx="19">
                  <c:v>0</c:v>
                </c:pt>
                <c:pt idx="20">
                  <c:v>0</c:v>
                </c:pt>
                <c:pt idx="21">
                  <c:v>0</c:v>
                </c:pt>
                <c:pt idx="22">
                  <c:v>0</c:v>
                </c:pt>
                <c:pt idx="23">
                  <c:v>0</c:v>
                </c:pt>
                <c:pt idx="24">
                  <c:v>0</c:v>
                </c:pt>
                <c:pt idx="25">
                  <c:v>0</c:v>
                </c:pt>
                <c:pt idx="26">
                  <c:v>0</c:v>
                </c:pt>
                <c:pt idx="27">
                  <c:v>63</c:v>
                </c:pt>
                <c:pt idx="28">
                  <c:v>0</c:v>
                </c:pt>
                <c:pt idx="29">
                  <c:v>0</c:v>
                </c:pt>
                <c:pt idx="30">
                  <c:v>0</c:v>
                </c:pt>
                <c:pt idx="31">
                  <c:v>0</c:v>
                </c:pt>
                <c:pt idx="32">
                  <c:v>0</c:v>
                </c:pt>
                <c:pt idx="33">
                  <c:v>53</c:v>
                </c:pt>
                <c:pt idx="34">
                  <c:v>0</c:v>
                </c:pt>
                <c:pt idx="35">
                  <c:v>0</c:v>
                </c:pt>
                <c:pt idx="36">
                  <c:v>0</c:v>
                </c:pt>
                <c:pt idx="37">
                  <c:v>0</c:v>
                </c:pt>
                <c:pt idx="38">
                  <c:v>0</c:v>
                </c:pt>
                <c:pt idx="39">
                  <c:v>47</c:v>
                </c:pt>
                <c:pt idx="40">
                  <c:v>46</c:v>
                </c:pt>
                <c:pt idx="41">
                  <c:v>0</c:v>
                </c:pt>
                <c:pt idx="42">
                  <c:v>0</c:v>
                </c:pt>
                <c:pt idx="43">
                  <c:v>0</c:v>
                </c:pt>
                <c:pt idx="44">
                  <c:v>0</c:v>
                </c:pt>
                <c:pt idx="45">
                  <c:v>0</c:v>
                </c:pt>
                <c:pt idx="46">
                  <c:v>0</c:v>
                </c:pt>
                <c:pt idx="47">
                  <c:v>35</c:v>
                </c:pt>
                <c:pt idx="48">
                  <c:v>0</c:v>
                </c:pt>
                <c:pt idx="49">
                  <c:v>0</c:v>
                </c:pt>
                <c:pt idx="50">
                  <c:v>0</c:v>
                </c:pt>
                <c:pt idx="51">
                  <c:v>26</c:v>
                </c:pt>
                <c:pt idx="52">
                  <c:v>0</c:v>
                </c:pt>
                <c:pt idx="53">
                  <c:v>0</c:v>
                </c:pt>
                <c:pt idx="54">
                  <c:v>0</c:v>
                </c:pt>
                <c:pt idx="55">
                  <c:v>7</c:v>
                </c:pt>
                <c:pt idx="56">
                  <c:v>6</c:v>
                </c:pt>
                <c:pt idx="57">
                  <c:v>2</c:v>
                </c:pt>
                <c:pt idx="58">
                  <c:v>1</c:v>
                </c:pt>
                <c:pt idx="59">
                  <c:v>1</c:v>
                </c:pt>
                <c:pt idx="60">
                  <c:v>1</c:v>
                </c:pt>
                <c:pt idx="61">
                  <c:v>1</c:v>
                </c:pt>
                <c:pt idx="62">
                  <c:v>1</c:v>
                </c:pt>
                <c:pt idx="63">
                  <c:v>0</c:v>
                </c:pt>
                <c:pt idx="64">
                  <c:v>0</c:v>
                </c:pt>
              </c:numCache>
            </c:numRef>
          </c:val>
        </c:ser>
        <c:ser>
          <c:idx val="1"/>
          <c:order val="1"/>
          <c:tx>
            <c:strRef>
              <c:f>Sheet1!$AE$1</c:f>
              <c:strCache>
                <c:ptCount val="1"/>
                <c:pt idx="0">
                  <c:v>BMOA</c:v>
                </c:pt>
              </c:strCache>
            </c:strRef>
          </c:tx>
          <c:spPr>
            <a:solidFill>
              <a:schemeClr val="accent5">
                <a:lumMod val="50000"/>
              </a:schemeClr>
            </a:solidFill>
            <a:ln>
              <a:noFill/>
            </a:ln>
            <a:effectLst/>
          </c:spPr>
          <c:invertIfNegative val="0"/>
          <c:cat>
            <c:strRef>
              <c:f>Sheet1!$B$2:$B$66</c:f>
              <c:strCache>
                <c:ptCount val="65"/>
                <c:pt idx="0">
                  <c:v>Shreveport</c:v>
                </c:pt>
                <c:pt idx="1">
                  <c:v>Central Florida</c:v>
                </c:pt>
                <c:pt idx="2">
                  <c:v>Palm Beach</c:v>
                </c:pt>
                <c:pt idx="3">
                  <c:v>Greenwich</c:v>
                </c:pt>
                <c:pt idx="4">
                  <c:v>Sandhills</c:v>
                </c:pt>
                <c:pt idx="5">
                  <c:v>New Orleans</c:v>
                </c:pt>
                <c:pt idx="6">
                  <c:v>Memphis</c:v>
                </c:pt>
                <c:pt idx="7">
                  <c:v>New York City</c:v>
                </c:pt>
                <c:pt idx="8">
                  <c:v>Philadelphia</c:v>
                </c:pt>
                <c:pt idx="9">
                  <c:v>Research Triangle, NC</c:v>
                </c:pt>
                <c:pt idx="10">
                  <c:v>Atlanta</c:v>
                </c:pt>
                <c:pt idx="11">
                  <c:v>Naples</c:v>
                </c:pt>
                <c:pt idx="12">
                  <c:v>St. Louis</c:v>
                </c:pt>
                <c:pt idx="13">
                  <c:v>Lexington</c:v>
                </c:pt>
                <c:pt idx="14">
                  <c:v>Southwest Virginia</c:v>
                </c:pt>
                <c:pt idx="15">
                  <c:v>Charlottesville</c:v>
                </c:pt>
                <c:pt idx="16">
                  <c:v>Seattle</c:v>
                </c:pt>
                <c:pt idx="17">
                  <c:v>Chicago</c:v>
                </c:pt>
                <c:pt idx="18">
                  <c:v>Salisbury</c:v>
                </c:pt>
                <c:pt idx="19">
                  <c:v>Syracuse</c:v>
                </c:pt>
                <c:pt idx="20">
                  <c:v>Austin</c:v>
                </c:pt>
                <c:pt idx="21">
                  <c:v>Savannah</c:v>
                </c:pt>
                <c:pt idx="22">
                  <c:v>Cincinnati</c:v>
                </c:pt>
                <c:pt idx="23">
                  <c:v>Kentucky</c:v>
                </c:pt>
                <c:pt idx="24">
                  <c:v>Greensboro</c:v>
                </c:pt>
                <c:pt idx="25">
                  <c:v>Richmond</c:v>
                </c:pt>
                <c:pt idx="26">
                  <c:v>Boston</c:v>
                </c:pt>
                <c:pt idx="27">
                  <c:v>Rhode Island</c:v>
                </c:pt>
                <c:pt idx="28">
                  <c:v>Cleveland</c:v>
                </c:pt>
                <c:pt idx="29">
                  <c:v>Charleston</c:v>
                </c:pt>
                <c:pt idx="30">
                  <c:v>Colonial North Carolina</c:v>
                </c:pt>
                <c:pt idx="31">
                  <c:v>Nashville</c:v>
                </c:pt>
                <c:pt idx="32">
                  <c:v>Indianapolis</c:v>
                </c:pt>
                <c:pt idx="33">
                  <c:v>San Francisco</c:v>
                </c:pt>
                <c:pt idx="34">
                  <c:v>Denver</c:v>
                </c:pt>
                <c:pt idx="35">
                  <c:v>Houston</c:v>
                </c:pt>
                <c:pt idx="36">
                  <c:v>Princeton</c:v>
                </c:pt>
                <c:pt idx="37">
                  <c:v>Kansas City</c:v>
                </c:pt>
                <c:pt idx="38">
                  <c:v>Los Angeles</c:v>
                </c:pt>
                <c:pt idx="39">
                  <c:v>Washington, DC</c:v>
                </c:pt>
                <c:pt idx="40">
                  <c:v>Jackson, MS</c:v>
                </c:pt>
                <c:pt idx="41">
                  <c:v>Charlotte</c:v>
                </c:pt>
                <c:pt idx="42">
                  <c:v>Monmouth County, NJ</c:v>
                </c:pt>
                <c:pt idx="43">
                  <c:v>Oklahoma City/Tulsa</c:v>
                </c:pt>
                <c:pt idx="44">
                  <c:v>Jacksonville, FL </c:v>
                </c:pt>
                <c:pt idx="45">
                  <c:v>Tulsa</c:v>
                </c:pt>
                <c:pt idx="46">
                  <c:v>Dallas</c:v>
                </c:pt>
                <c:pt idx="47">
                  <c:v>Desert (Palm Springs)</c:v>
                </c:pt>
                <c:pt idx="48">
                  <c:v>Columbia</c:v>
                </c:pt>
                <c:pt idx="49">
                  <c:v>Birmingham</c:v>
                </c:pt>
                <c:pt idx="50">
                  <c:v>Albany</c:v>
                </c:pt>
                <c:pt idx="51">
                  <c:v>Columbus</c:v>
                </c:pt>
                <c:pt idx="52">
                  <c:v>Portland</c:v>
                </c:pt>
                <c:pt idx="53">
                  <c:v>Central Pennsylvania</c:v>
                </c:pt>
                <c:pt idx="54">
                  <c:v>Michigan</c:v>
                </c:pt>
                <c:pt idx="55">
                  <c:v>Tucson</c:v>
                </c:pt>
                <c:pt idx="56">
                  <c:v>Hawaii</c:v>
                </c:pt>
                <c:pt idx="57">
                  <c:v>Phoenix</c:v>
                </c:pt>
                <c:pt idx="58">
                  <c:v>Miami</c:v>
                </c:pt>
                <c:pt idx="59">
                  <c:v>San Diego</c:v>
                </c:pt>
                <c:pt idx="60">
                  <c:v>Fort Lauderdale</c:v>
                </c:pt>
                <c:pt idx="61">
                  <c:v>Rochester</c:v>
                </c:pt>
                <c:pt idx="62">
                  <c:v>Delaware</c:v>
                </c:pt>
                <c:pt idx="63">
                  <c:v>Maryland</c:v>
                </c:pt>
                <c:pt idx="64">
                  <c:v>Buffalo/Niagara Frontier</c:v>
                </c:pt>
              </c:strCache>
            </c:strRef>
          </c:cat>
          <c:val>
            <c:numRef>
              <c:f>Sheet1!$AE$2:$AE$66</c:f>
              <c:numCache>
                <c:formatCode>0</c:formatCode>
                <c:ptCount val="65"/>
                <c:pt idx="0">
                  <c:v>283</c:v>
                </c:pt>
                <c:pt idx="1">
                  <c:v>206</c:v>
                </c:pt>
                <c:pt idx="2">
                  <c:v>191</c:v>
                </c:pt>
                <c:pt idx="3">
                  <c:v>184</c:v>
                </c:pt>
                <c:pt idx="4">
                  <c:v>165</c:v>
                </c:pt>
                <c:pt idx="5">
                  <c:v>148</c:v>
                </c:pt>
                <c:pt idx="6">
                  <c:v>141</c:v>
                </c:pt>
                <c:pt idx="7">
                  <c:v>0</c:v>
                </c:pt>
                <c:pt idx="8">
                  <c:v>132</c:v>
                </c:pt>
                <c:pt idx="9">
                  <c:v>120</c:v>
                </c:pt>
                <c:pt idx="10">
                  <c:v>113</c:v>
                </c:pt>
                <c:pt idx="11">
                  <c:v>111</c:v>
                </c:pt>
                <c:pt idx="12">
                  <c:v>107</c:v>
                </c:pt>
                <c:pt idx="13">
                  <c:v>101</c:v>
                </c:pt>
                <c:pt idx="14">
                  <c:v>100</c:v>
                </c:pt>
                <c:pt idx="15">
                  <c:v>96</c:v>
                </c:pt>
                <c:pt idx="16">
                  <c:v>92</c:v>
                </c:pt>
                <c:pt idx="17">
                  <c:v>0</c:v>
                </c:pt>
                <c:pt idx="18">
                  <c:v>0</c:v>
                </c:pt>
                <c:pt idx="19">
                  <c:v>87</c:v>
                </c:pt>
                <c:pt idx="20">
                  <c:v>76</c:v>
                </c:pt>
                <c:pt idx="21">
                  <c:v>76</c:v>
                </c:pt>
                <c:pt idx="22">
                  <c:v>76</c:v>
                </c:pt>
                <c:pt idx="23">
                  <c:v>75</c:v>
                </c:pt>
                <c:pt idx="24">
                  <c:v>75</c:v>
                </c:pt>
                <c:pt idx="25">
                  <c:v>69</c:v>
                </c:pt>
                <c:pt idx="26">
                  <c:v>68</c:v>
                </c:pt>
                <c:pt idx="27">
                  <c:v>0</c:v>
                </c:pt>
                <c:pt idx="28">
                  <c:v>63</c:v>
                </c:pt>
                <c:pt idx="29">
                  <c:v>63</c:v>
                </c:pt>
                <c:pt idx="30">
                  <c:v>61</c:v>
                </c:pt>
                <c:pt idx="31">
                  <c:v>59</c:v>
                </c:pt>
                <c:pt idx="32">
                  <c:v>58</c:v>
                </c:pt>
                <c:pt idx="33">
                  <c:v>0</c:v>
                </c:pt>
                <c:pt idx="34">
                  <c:v>50</c:v>
                </c:pt>
                <c:pt idx="35">
                  <c:v>49</c:v>
                </c:pt>
                <c:pt idx="36">
                  <c:v>48</c:v>
                </c:pt>
                <c:pt idx="37">
                  <c:v>48</c:v>
                </c:pt>
                <c:pt idx="38">
                  <c:v>48</c:v>
                </c:pt>
                <c:pt idx="39">
                  <c:v>0</c:v>
                </c:pt>
                <c:pt idx="40">
                  <c:v>0</c:v>
                </c:pt>
                <c:pt idx="41">
                  <c:v>46</c:v>
                </c:pt>
                <c:pt idx="42">
                  <c:v>41</c:v>
                </c:pt>
                <c:pt idx="43">
                  <c:v>41</c:v>
                </c:pt>
                <c:pt idx="44">
                  <c:v>39</c:v>
                </c:pt>
                <c:pt idx="45">
                  <c:v>36</c:v>
                </c:pt>
                <c:pt idx="46">
                  <c:v>35</c:v>
                </c:pt>
                <c:pt idx="47">
                  <c:v>0</c:v>
                </c:pt>
                <c:pt idx="48">
                  <c:v>34</c:v>
                </c:pt>
                <c:pt idx="49">
                  <c:v>32</c:v>
                </c:pt>
                <c:pt idx="50">
                  <c:v>27</c:v>
                </c:pt>
                <c:pt idx="51">
                  <c:v>0</c:v>
                </c:pt>
                <c:pt idx="52">
                  <c:v>25</c:v>
                </c:pt>
                <c:pt idx="53">
                  <c:v>13</c:v>
                </c:pt>
                <c:pt idx="54">
                  <c:v>7</c:v>
                </c:pt>
                <c:pt idx="55">
                  <c:v>0</c:v>
                </c:pt>
                <c:pt idx="56">
                  <c:v>0</c:v>
                </c:pt>
                <c:pt idx="57">
                  <c:v>0</c:v>
                </c:pt>
                <c:pt idx="58">
                  <c:v>0</c:v>
                </c:pt>
                <c:pt idx="59">
                  <c:v>0</c:v>
                </c:pt>
                <c:pt idx="60">
                  <c:v>0</c:v>
                </c:pt>
                <c:pt idx="61">
                  <c:v>0</c:v>
                </c:pt>
                <c:pt idx="62">
                  <c:v>0</c:v>
                </c:pt>
                <c:pt idx="63">
                  <c:v>0</c:v>
                </c:pt>
                <c:pt idx="64">
                  <c:v>0</c:v>
                </c:pt>
              </c:numCache>
            </c:numRef>
          </c:val>
        </c:ser>
        <c:dLbls>
          <c:showLegendKey val="0"/>
          <c:showVal val="0"/>
          <c:showCatName val="0"/>
          <c:showSerName val="0"/>
          <c:showPercent val="0"/>
          <c:showBubbleSize val="0"/>
        </c:dLbls>
        <c:gapWidth val="50"/>
        <c:axId val="264843136"/>
        <c:axId val="264841504"/>
      </c:barChart>
      <c:catAx>
        <c:axId val="26484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64841504"/>
        <c:crosses val="autoZero"/>
        <c:auto val="1"/>
        <c:lblAlgn val="ctr"/>
        <c:lblOffset val="100"/>
        <c:noMultiLvlLbl val="0"/>
      </c:catAx>
      <c:valAx>
        <c:axId val="264841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 MEMBERS</a:t>
                </a:r>
              </a:p>
            </c:rich>
          </c:tx>
          <c:layout>
            <c:manualLayout>
              <c:xMode val="edge"/>
              <c:yMode val="edge"/>
              <c:x val="7.0110394749894923E-3"/>
              <c:y val="0.32497613126072239"/>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4843136"/>
        <c:crosses val="autoZero"/>
        <c:crossBetween val="between"/>
        <c:majorUnit val="25"/>
      </c:valAx>
      <c:spPr>
        <a:noFill/>
        <a:ln>
          <a:noFill/>
        </a:ln>
        <a:effectLst/>
      </c:spPr>
    </c:plotArea>
    <c:legend>
      <c:legendPos val="r"/>
      <c:layout>
        <c:manualLayout>
          <c:xMode val="edge"/>
          <c:yMode val="edge"/>
          <c:x val="0.2899475329917271"/>
          <c:y val="0.91892773985913412"/>
          <c:w val="0.15058355279838478"/>
          <c:h val="6.89132039749034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9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086563547911717E-2"/>
          <c:y val="0.14288624712504247"/>
          <c:w val="0.93008098832195829"/>
          <c:h val="0.57901877851096684"/>
        </c:manualLayout>
      </c:layout>
      <c:barChart>
        <c:barDir val="col"/>
        <c:grouping val="stacked"/>
        <c:varyColors val="0"/>
        <c:ser>
          <c:idx val="0"/>
          <c:order val="0"/>
          <c:tx>
            <c:strRef>
              <c:f>Sheet1!$N$1</c:f>
              <c:strCache>
                <c:ptCount val="1"/>
                <c:pt idx="0">
                  <c:v>BMOA Assets</c:v>
                </c:pt>
              </c:strCache>
            </c:strRef>
          </c:tx>
          <c:spPr>
            <a:solidFill>
              <a:schemeClr val="accent5">
                <a:lumMod val="50000"/>
              </a:schemeClr>
            </a:solidFill>
            <a:ln>
              <a:noFill/>
            </a:ln>
            <a:effectLst/>
          </c:spPr>
          <c:invertIfNegative val="0"/>
          <c:cat>
            <c:strRef>
              <c:f>Sheet1!$B$2:$B$66</c:f>
              <c:strCache>
                <c:ptCount val="65"/>
                <c:pt idx="0">
                  <c:v>Central Florida</c:v>
                </c:pt>
                <c:pt idx="1">
                  <c:v>Naples</c:v>
                </c:pt>
                <c:pt idx="2">
                  <c:v>Atlanta</c:v>
                </c:pt>
                <c:pt idx="3">
                  <c:v>Denver</c:v>
                </c:pt>
                <c:pt idx="4">
                  <c:v>Palm Beach</c:v>
                </c:pt>
                <c:pt idx="5">
                  <c:v>Princeton</c:v>
                </c:pt>
                <c:pt idx="6">
                  <c:v>Philadelphia</c:v>
                </c:pt>
                <c:pt idx="7">
                  <c:v>Richmond</c:v>
                </c:pt>
                <c:pt idx="8">
                  <c:v>San Francisco</c:v>
                </c:pt>
                <c:pt idx="9">
                  <c:v>Boston</c:v>
                </c:pt>
                <c:pt idx="10">
                  <c:v>Maryland</c:v>
                </c:pt>
                <c:pt idx="11">
                  <c:v>Chicago</c:v>
                </c:pt>
                <c:pt idx="12">
                  <c:v>Houston</c:v>
                </c:pt>
                <c:pt idx="13">
                  <c:v>Austin</c:v>
                </c:pt>
                <c:pt idx="14">
                  <c:v>Portland</c:v>
                </c:pt>
                <c:pt idx="15">
                  <c:v>Seattle</c:v>
                </c:pt>
                <c:pt idx="16">
                  <c:v>St. Louis</c:v>
                </c:pt>
                <c:pt idx="17">
                  <c:v>Greenwich</c:v>
                </c:pt>
                <c:pt idx="18">
                  <c:v>Lexington</c:v>
                </c:pt>
                <c:pt idx="19">
                  <c:v>Charlottesville</c:v>
                </c:pt>
                <c:pt idx="20">
                  <c:v>Kentucky</c:v>
                </c:pt>
                <c:pt idx="21">
                  <c:v>Sandhills</c:v>
                </c:pt>
                <c:pt idx="22">
                  <c:v>Syracuse</c:v>
                </c:pt>
                <c:pt idx="23">
                  <c:v>New York City</c:v>
                </c:pt>
                <c:pt idx="24">
                  <c:v>Dallas</c:v>
                </c:pt>
                <c:pt idx="25">
                  <c:v>Cincinnati</c:v>
                </c:pt>
                <c:pt idx="26">
                  <c:v>Indianapolis</c:v>
                </c:pt>
                <c:pt idx="27">
                  <c:v>Cleveland</c:v>
                </c:pt>
                <c:pt idx="28">
                  <c:v>Charleston</c:v>
                </c:pt>
                <c:pt idx="29">
                  <c:v>Desert (Palm Springs)</c:v>
                </c:pt>
                <c:pt idx="30">
                  <c:v>Rochester</c:v>
                </c:pt>
                <c:pt idx="31">
                  <c:v>Fort Lauderdale</c:v>
                </c:pt>
                <c:pt idx="32">
                  <c:v>Tulsa</c:v>
                </c:pt>
                <c:pt idx="33">
                  <c:v>Shreveport</c:v>
                </c:pt>
                <c:pt idx="34">
                  <c:v>New Orleans</c:v>
                </c:pt>
                <c:pt idx="35">
                  <c:v>Salisbury</c:v>
                </c:pt>
                <c:pt idx="36">
                  <c:v>Oklahoma City</c:v>
                </c:pt>
                <c:pt idx="37">
                  <c:v>Colonial North Carolina</c:v>
                </c:pt>
                <c:pt idx="38">
                  <c:v>Research Triangle, NC</c:v>
                </c:pt>
                <c:pt idx="39">
                  <c:v>Southwest Virginia</c:v>
                </c:pt>
                <c:pt idx="40">
                  <c:v>Los Angeles</c:v>
                </c:pt>
                <c:pt idx="41">
                  <c:v>Washington, DC</c:v>
                </c:pt>
                <c:pt idx="42">
                  <c:v>Albany</c:v>
                </c:pt>
                <c:pt idx="43">
                  <c:v>Greensboro</c:v>
                </c:pt>
                <c:pt idx="44">
                  <c:v>Nashville</c:v>
                </c:pt>
                <c:pt idx="45">
                  <c:v>Monmouth County, NJ</c:v>
                </c:pt>
                <c:pt idx="46">
                  <c:v>Columbus</c:v>
                </c:pt>
                <c:pt idx="47">
                  <c:v>Jackson, MS</c:v>
                </c:pt>
                <c:pt idx="48">
                  <c:v>Birmingham</c:v>
                </c:pt>
                <c:pt idx="49">
                  <c:v>Michigan</c:v>
                </c:pt>
                <c:pt idx="50">
                  <c:v>Miami</c:v>
                </c:pt>
                <c:pt idx="51">
                  <c:v>Tucson</c:v>
                </c:pt>
                <c:pt idx="52">
                  <c:v>Hawaii</c:v>
                </c:pt>
                <c:pt idx="53">
                  <c:v>Charlotte</c:v>
                </c:pt>
                <c:pt idx="54">
                  <c:v>Jacksonville</c:v>
                </c:pt>
                <c:pt idx="55">
                  <c:v>Columbia</c:v>
                </c:pt>
                <c:pt idx="56">
                  <c:v>Kansas City</c:v>
                </c:pt>
                <c:pt idx="57">
                  <c:v>Savannah</c:v>
                </c:pt>
                <c:pt idx="58">
                  <c:v>Memphis</c:v>
                </c:pt>
                <c:pt idx="59">
                  <c:v>Delaware</c:v>
                </c:pt>
                <c:pt idx="60">
                  <c:v>Central Pennsylvania</c:v>
                </c:pt>
                <c:pt idx="61">
                  <c:v>Buffalo/Niagara Frontier</c:v>
                </c:pt>
                <c:pt idx="62">
                  <c:v>Phoenix</c:v>
                </c:pt>
                <c:pt idx="63">
                  <c:v>Rhode Island</c:v>
                </c:pt>
                <c:pt idx="64">
                  <c:v>San Diego</c:v>
                </c:pt>
              </c:strCache>
            </c:strRef>
          </c:cat>
          <c:val>
            <c:numRef>
              <c:f>Sheet1!$N$2:$N$66</c:f>
              <c:numCache>
                <c:formatCode>#,##0</c:formatCode>
                <c:ptCount val="65"/>
                <c:pt idx="0">
                  <c:v>400000</c:v>
                </c:pt>
                <c:pt idx="1">
                  <c:v>343973</c:v>
                </c:pt>
                <c:pt idx="2">
                  <c:v>286427</c:v>
                </c:pt>
                <c:pt idx="3">
                  <c:v>256896</c:v>
                </c:pt>
                <c:pt idx="4">
                  <c:v>214330</c:v>
                </c:pt>
                <c:pt idx="5">
                  <c:v>183173</c:v>
                </c:pt>
                <c:pt idx="6">
                  <c:v>152578</c:v>
                </c:pt>
                <c:pt idx="7">
                  <c:v>150900</c:v>
                </c:pt>
                <c:pt idx="8">
                  <c:v>0</c:v>
                </c:pt>
                <c:pt idx="9">
                  <c:v>117169</c:v>
                </c:pt>
                <c:pt idx="10">
                  <c:v>0</c:v>
                </c:pt>
                <c:pt idx="11">
                  <c:v>0</c:v>
                </c:pt>
                <c:pt idx="12">
                  <c:v>96713</c:v>
                </c:pt>
                <c:pt idx="13">
                  <c:v>77518</c:v>
                </c:pt>
                <c:pt idx="14">
                  <c:v>72769.5</c:v>
                </c:pt>
                <c:pt idx="15">
                  <c:v>65414</c:v>
                </c:pt>
                <c:pt idx="16">
                  <c:v>51119</c:v>
                </c:pt>
                <c:pt idx="17">
                  <c:v>44391</c:v>
                </c:pt>
                <c:pt idx="18">
                  <c:v>39879</c:v>
                </c:pt>
                <c:pt idx="19">
                  <c:v>38695</c:v>
                </c:pt>
                <c:pt idx="20">
                  <c:v>34105</c:v>
                </c:pt>
                <c:pt idx="21">
                  <c:v>30946.339999999997</c:v>
                </c:pt>
                <c:pt idx="22">
                  <c:v>27592</c:v>
                </c:pt>
                <c:pt idx="23">
                  <c:v>0</c:v>
                </c:pt>
                <c:pt idx="24">
                  <c:v>26560</c:v>
                </c:pt>
                <c:pt idx="25">
                  <c:v>23926</c:v>
                </c:pt>
                <c:pt idx="26">
                  <c:v>22174</c:v>
                </c:pt>
                <c:pt idx="27">
                  <c:v>20632</c:v>
                </c:pt>
                <c:pt idx="28">
                  <c:v>20610</c:v>
                </c:pt>
                <c:pt idx="29">
                  <c:v>0</c:v>
                </c:pt>
                <c:pt idx="30">
                  <c:v>0</c:v>
                </c:pt>
                <c:pt idx="31">
                  <c:v>0</c:v>
                </c:pt>
                <c:pt idx="32">
                  <c:v>17025</c:v>
                </c:pt>
                <c:pt idx="33">
                  <c:v>15512</c:v>
                </c:pt>
                <c:pt idx="34">
                  <c:v>14856</c:v>
                </c:pt>
                <c:pt idx="35">
                  <c:v>0</c:v>
                </c:pt>
                <c:pt idx="36">
                  <c:v>12234</c:v>
                </c:pt>
                <c:pt idx="37">
                  <c:v>12111</c:v>
                </c:pt>
                <c:pt idx="38">
                  <c:v>10863</c:v>
                </c:pt>
                <c:pt idx="39">
                  <c:v>10537</c:v>
                </c:pt>
                <c:pt idx="40">
                  <c:v>8931.1100000000042</c:v>
                </c:pt>
                <c:pt idx="41">
                  <c:v>0</c:v>
                </c:pt>
                <c:pt idx="42">
                  <c:v>8241.2000000000007</c:v>
                </c:pt>
                <c:pt idx="43">
                  <c:v>8123</c:v>
                </c:pt>
                <c:pt idx="44">
                  <c:v>7545</c:v>
                </c:pt>
                <c:pt idx="45">
                  <c:v>7380</c:v>
                </c:pt>
                <c:pt idx="46">
                  <c:v>0</c:v>
                </c:pt>
                <c:pt idx="47">
                  <c:v>0</c:v>
                </c:pt>
                <c:pt idx="48">
                  <c:v>4394</c:v>
                </c:pt>
                <c:pt idx="49">
                  <c:v>3979</c:v>
                </c:pt>
                <c:pt idx="50">
                  <c:v>0</c:v>
                </c:pt>
                <c:pt idx="51">
                  <c:v>0</c:v>
                </c:pt>
                <c:pt idx="52">
                  <c:v>0</c:v>
                </c:pt>
                <c:pt idx="53">
                  <c:v>3042</c:v>
                </c:pt>
                <c:pt idx="54">
                  <c:v>2279</c:v>
                </c:pt>
                <c:pt idx="55">
                  <c:v>1979.13</c:v>
                </c:pt>
                <c:pt idx="56">
                  <c:v>1761</c:v>
                </c:pt>
                <c:pt idx="57">
                  <c:v>1258</c:v>
                </c:pt>
                <c:pt idx="58">
                  <c:v>1181</c:v>
                </c:pt>
                <c:pt idx="59">
                  <c:v>0</c:v>
                </c:pt>
                <c:pt idx="60">
                  <c:v>735</c:v>
                </c:pt>
                <c:pt idx="61">
                  <c:v>0</c:v>
                </c:pt>
                <c:pt idx="62">
                  <c:v>0</c:v>
                </c:pt>
                <c:pt idx="63">
                  <c:v>0</c:v>
                </c:pt>
                <c:pt idx="64">
                  <c:v>0</c:v>
                </c:pt>
              </c:numCache>
            </c:numRef>
          </c:val>
        </c:ser>
        <c:ser>
          <c:idx val="1"/>
          <c:order val="1"/>
          <c:tx>
            <c:strRef>
              <c:f>Sheet1!$O$1</c:f>
              <c:strCache>
                <c:ptCount val="1"/>
                <c:pt idx="0">
                  <c:v>MMOA Assets</c:v>
                </c:pt>
              </c:strCache>
            </c:strRef>
          </c:tx>
          <c:spPr>
            <a:solidFill>
              <a:srgbClr val="990000"/>
            </a:solidFill>
            <a:ln>
              <a:noFill/>
            </a:ln>
            <a:effectLst/>
          </c:spPr>
          <c:invertIfNegative val="0"/>
          <c:cat>
            <c:strRef>
              <c:f>Sheet1!$B$2:$B$66</c:f>
              <c:strCache>
                <c:ptCount val="65"/>
                <c:pt idx="0">
                  <c:v>Central Florida</c:v>
                </c:pt>
                <c:pt idx="1">
                  <c:v>Naples</c:v>
                </c:pt>
                <c:pt idx="2">
                  <c:v>Atlanta</c:v>
                </c:pt>
                <c:pt idx="3">
                  <c:v>Denver</c:v>
                </c:pt>
                <c:pt idx="4">
                  <c:v>Palm Beach</c:v>
                </c:pt>
                <c:pt idx="5">
                  <c:v>Princeton</c:v>
                </c:pt>
                <c:pt idx="6">
                  <c:v>Philadelphia</c:v>
                </c:pt>
                <c:pt idx="7">
                  <c:v>Richmond</c:v>
                </c:pt>
                <c:pt idx="8">
                  <c:v>San Francisco</c:v>
                </c:pt>
                <c:pt idx="9">
                  <c:v>Boston</c:v>
                </c:pt>
                <c:pt idx="10">
                  <c:v>Maryland</c:v>
                </c:pt>
                <c:pt idx="11">
                  <c:v>Chicago</c:v>
                </c:pt>
                <c:pt idx="12">
                  <c:v>Houston</c:v>
                </c:pt>
                <c:pt idx="13">
                  <c:v>Austin</c:v>
                </c:pt>
                <c:pt idx="14">
                  <c:v>Portland</c:v>
                </c:pt>
                <c:pt idx="15">
                  <c:v>Seattle</c:v>
                </c:pt>
                <c:pt idx="16">
                  <c:v>St. Louis</c:v>
                </c:pt>
                <c:pt idx="17">
                  <c:v>Greenwich</c:v>
                </c:pt>
                <c:pt idx="18">
                  <c:v>Lexington</c:v>
                </c:pt>
                <c:pt idx="19">
                  <c:v>Charlottesville</c:v>
                </c:pt>
                <c:pt idx="20">
                  <c:v>Kentucky</c:v>
                </c:pt>
                <c:pt idx="21">
                  <c:v>Sandhills</c:v>
                </c:pt>
                <c:pt idx="22">
                  <c:v>Syracuse</c:v>
                </c:pt>
                <c:pt idx="23">
                  <c:v>New York City</c:v>
                </c:pt>
                <c:pt idx="24">
                  <c:v>Dallas</c:v>
                </c:pt>
                <c:pt idx="25">
                  <c:v>Cincinnati</c:v>
                </c:pt>
                <c:pt idx="26">
                  <c:v>Indianapolis</c:v>
                </c:pt>
                <c:pt idx="27">
                  <c:v>Cleveland</c:v>
                </c:pt>
                <c:pt idx="28">
                  <c:v>Charleston</c:v>
                </c:pt>
                <c:pt idx="29">
                  <c:v>Desert (Palm Springs)</c:v>
                </c:pt>
                <c:pt idx="30">
                  <c:v>Rochester</c:v>
                </c:pt>
                <c:pt idx="31">
                  <c:v>Fort Lauderdale</c:v>
                </c:pt>
                <c:pt idx="32">
                  <c:v>Tulsa</c:v>
                </c:pt>
                <c:pt idx="33">
                  <c:v>Shreveport</c:v>
                </c:pt>
                <c:pt idx="34">
                  <c:v>New Orleans</c:v>
                </c:pt>
                <c:pt idx="35">
                  <c:v>Salisbury</c:v>
                </c:pt>
                <c:pt idx="36">
                  <c:v>Oklahoma City</c:v>
                </c:pt>
                <c:pt idx="37">
                  <c:v>Colonial North Carolina</c:v>
                </c:pt>
                <c:pt idx="38">
                  <c:v>Research Triangle, NC</c:v>
                </c:pt>
                <c:pt idx="39">
                  <c:v>Southwest Virginia</c:v>
                </c:pt>
                <c:pt idx="40">
                  <c:v>Los Angeles</c:v>
                </c:pt>
                <c:pt idx="41">
                  <c:v>Washington, DC</c:v>
                </c:pt>
                <c:pt idx="42">
                  <c:v>Albany</c:v>
                </c:pt>
                <c:pt idx="43">
                  <c:v>Greensboro</c:v>
                </c:pt>
                <c:pt idx="44">
                  <c:v>Nashville</c:v>
                </c:pt>
                <c:pt idx="45">
                  <c:v>Monmouth County, NJ</c:v>
                </c:pt>
                <c:pt idx="46">
                  <c:v>Columbus</c:v>
                </c:pt>
                <c:pt idx="47">
                  <c:v>Jackson, MS</c:v>
                </c:pt>
                <c:pt idx="48">
                  <c:v>Birmingham</c:v>
                </c:pt>
                <c:pt idx="49">
                  <c:v>Michigan</c:v>
                </c:pt>
                <c:pt idx="50">
                  <c:v>Miami</c:v>
                </c:pt>
                <c:pt idx="51">
                  <c:v>Tucson</c:v>
                </c:pt>
                <c:pt idx="52">
                  <c:v>Hawaii</c:v>
                </c:pt>
                <c:pt idx="53">
                  <c:v>Charlotte</c:v>
                </c:pt>
                <c:pt idx="54">
                  <c:v>Jacksonville</c:v>
                </c:pt>
                <c:pt idx="55">
                  <c:v>Columbia</c:v>
                </c:pt>
                <c:pt idx="56">
                  <c:v>Kansas City</c:v>
                </c:pt>
                <c:pt idx="57">
                  <c:v>Savannah</c:v>
                </c:pt>
                <c:pt idx="58">
                  <c:v>Memphis</c:v>
                </c:pt>
                <c:pt idx="59">
                  <c:v>Delaware</c:v>
                </c:pt>
                <c:pt idx="60">
                  <c:v>Central Pennsylvania</c:v>
                </c:pt>
                <c:pt idx="61">
                  <c:v>Buffalo/Niagara Frontier</c:v>
                </c:pt>
                <c:pt idx="62">
                  <c:v>Phoenix</c:v>
                </c:pt>
                <c:pt idx="63">
                  <c:v>Rhode Island</c:v>
                </c:pt>
                <c:pt idx="64">
                  <c:v>San Diego</c:v>
                </c:pt>
              </c:strCache>
            </c:strRef>
          </c:cat>
          <c:val>
            <c:numRef>
              <c:f>Sheet1!$O$2:$O$66</c:f>
              <c:numCache>
                <c:formatCode>#,##0</c:formatCode>
                <c:ptCount val="65"/>
                <c:pt idx="0">
                  <c:v>0</c:v>
                </c:pt>
                <c:pt idx="1">
                  <c:v>0</c:v>
                </c:pt>
                <c:pt idx="2">
                  <c:v>0</c:v>
                </c:pt>
                <c:pt idx="3">
                  <c:v>0</c:v>
                </c:pt>
                <c:pt idx="4">
                  <c:v>0</c:v>
                </c:pt>
                <c:pt idx="5">
                  <c:v>0</c:v>
                </c:pt>
                <c:pt idx="6">
                  <c:v>0</c:v>
                </c:pt>
                <c:pt idx="7">
                  <c:v>0</c:v>
                </c:pt>
                <c:pt idx="8">
                  <c:v>137310</c:v>
                </c:pt>
                <c:pt idx="9">
                  <c:v>0</c:v>
                </c:pt>
                <c:pt idx="10">
                  <c:v>110807.61</c:v>
                </c:pt>
                <c:pt idx="11">
                  <c:v>107392</c:v>
                </c:pt>
                <c:pt idx="12">
                  <c:v>0</c:v>
                </c:pt>
                <c:pt idx="13">
                  <c:v>0</c:v>
                </c:pt>
                <c:pt idx="14">
                  <c:v>0</c:v>
                </c:pt>
                <c:pt idx="15">
                  <c:v>0</c:v>
                </c:pt>
                <c:pt idx="16">
                  <c:v>0</c:v>
                </c:pt>
                <c:pt idx="17">
                  <c:v>0</c:v>
                </c:pt>
                <c:pt idx="18">
                  <c:v>0</c:v>
                </c:pt>
                <c:pt idx="19">
                  <c:v>0</c:v>
                </c:pt>
                <c:pt idx="20">
                  <c:v>0</c:v>
                </c:pt>
                <c:pt idx="21">
                  <c:v>0</c:v>
                </c:pt>
                <c:pt idx="22">
                  <c:v>0</c:v>
                </c:pt>
                <c:pt idx="23">
                  <c:v>26577</c:v>
                </c:pt>
                <c:pt idx="24">
                  <c:v>0</c:v>
                </c:pt>
                <c:pt idx="25">
                  <c:v>0</c:v>
                </c:pt>
                <c:pt idx="26">
                  <c:v>0</c:v>
                </c:pt>
                <c:pt idx="27">
                  <c:v>0</c:v>
                </c:pt>
                <c:pt idx="28">
                  <c:v>0</c:v>
                </c:pt>
                <c:pt idx="29">
                  <c:v>20424</c:v>
                </c:pt>
                <c:pt idx="30">
                  <c:v>20215</c:v>
                </c:pt>
                <c:pt idx="31">
                  <c:v>18879</c:v>
                </c:pt>
                <c:pt idx="32">
                  <c:v>0</c:v>
                </c:pt>
                <c:pt idx="33">
                  <c:v>0</c:v>
                </c:pt>
                <c:pt idx="34">
                  <c:v>0</c:v>
                </c:pt>
                <c:pt idx="35">
                  <c:v>14094</c:v>
                </c:pt>
                <c:pt idx="36">
                  <c:v>0</c:v>
                </c:pt>
                <c:pt idx="37">
                  <c:v>0</c:v>
                </c:pt>
                <c:pt idx="38">
                  <c:v>0</c:v>
                </c:pt>
                <c:pt idx="39">
                  <c:v>0</c:v>
                </c:pt>
                <c:pt idx="40">
                  <c:v>0</c:v>
                </c:pt>
                <c:pt idx="41">
                  <c:v>8443</c:v>
                </c:pt>
                <c:pt idx="42">
                  <c:v>0</c:v>
                </c:pt>
                <c:pt idx="43">
                  <c:v>0</c:v>
                </c:pt>
                <c:pt idx="44">
                  <c:v>0</c:v>
                </c:pt>
                <c:pt idx="45">
                  <c:v>0</c:v>
                </c:pt>
                <c:pt idx="46">
                  <c:v>6314</c:v>
                </c:pt>
                <c:pt idx="47">
                  <c:v>4953</c:v>
                </c:pt>
                <c:pt idx="48">
                  <c:v>0</c:v>
                </c:pt>
                <c:pt idx="49">
                  <c:v>0</c:v>
                </c:pt>
                <c:pt idx="50">
                  <c:v>3765.6799999999994</c:v>
                </c:pt>
                <c:pt idx="51">
                  <c:v>3650</c:v>
                </c:pt>
                <c:pt idx="52">
                  <c:v>3493</c:v>
                </c:pt>
                <c:pt idx="53">
                  <c:v>0</c:v>
                </c:pt>
                <c:pt idx="54">
                  <c:v>0</c:v>
                </c:pt>
                <c:pt idx="55">
                  <c:v>0</c:v>
                </c:pt>
                <c:pt idx="56">
                  <c:v>0</c:v>
                </c:pt>
                <c:pt idx="57">
                  <c:v>0</c:v>
                </c:pt>
                <c:pt idx="58">
                  <c:v>0</c:v>
                </c:pt>
                <c:pt idx="59">
                  <c:v>806</c:v>
                </c:pt>
                <c:pt idx="60">
                  <c:v>0</c:v>
                </c:pt>
                <c:pt idx="61">
                  <c:v>0</c:v>
                </c:pt>
                <c:pt idx="62">
                  <c:v>0</c:v>
                </c:pt>
                <c:pt idx="63">
                  <c:v>0</c:v>
                </c:pt>
                <c:pt idx="64">
                  <c:v>0</c:v>
                </c:pt>
              </c:numCache>
            </c:numRef>
          </c:val>
        </c:ser>
        <c:ser>
          <c:idx val="2"/>
          <c:order val="2"/>
          <c:tx>
            <c:strRef>
              <c:f>Sheet1!$P$1</c:f>
              <c:strCache>
                <c:ptCount val="1"/>
                <c:pt idx="0">
                  <c:v>Break</c:v>
                </c:pt>
              </c:strCache>
            </c:strRef>
          </c:tx>
          <c:spPr>
            <a:noFill/>
            <a:ln>
              <a:noFill/>
            </a:ln>
            <a:effectLst/>
          </c:spPr>
          <c:invertIfNegative val="0"/>
          <c:cat>
            <c:strRef>
              <c:f>Sheet1!$B$2:$B$66</c:f>
              <c:strCache>
                <c:ptCount val="65"/>
                <c:pt idx="0">
                  <c:v>Central Florida</c:v>
                </c:pt>
                <c:pt idx="1">
                  <c:v>Naples</c:v>
                </c:pt>
                <c:pt idx="2">
                  <c:v>Atlanta</c:v>
                </c:pt>
                <c:pt idx="3">
                  <c:v>Denver</c:v>
                </c:pt>
                <c:pt idx="4">
                  <c:v>Palm Beach</c:v>
                </c:pt>
                <c:pt idx="5">
                  <c:v>Princeton</c:v>
                </c:pt>
                <c:pt idx="6">
                  <c:v>Philadelphia</c:v>
                </c:pt>
                <c:pt idx="7">
                  <c:v>Richmond</c:v>
                </c:pt>
                <c:pt idx="8">
                  <c:v>San Francisco</c:v>
                </c:pt>
                <c:pt idx="9">
                  <c:v>Boston</c:v>
                </c:pt>
                <c:pt idx="10">
                  <c:v>Maryland</c:v>
                </c:pt>
                <c:pt idx="11">
                  <c:v>Chicago</c:v>
                </c:pt>
                <c:pt idx="12">
                  <c:v>Houston</c:v>
                </c:pt>
                <c:pt idx="13">
                  <c:v>Austin</c:v>
                </c:pt>
                <c:pt idx="14">
                  <c:v>Portland</c:v>
                </c:pt>
                <c:pt idx="15">
                  <c:v>Seattle</c:v>
                </c:pt>
                <c:pt idx="16">
                  <c:v>St. Louis</c:v>
                </c:pt>
                <c:pt idx="17">
                  <c:v>Greenwich</c:v>
                </c:pt>
                <c:pt idx="18">
                  <c:v>Lexington</c:v>
                </c:pt>
                <c:pt idx="19">
                  <c:v>Charlottesville</c:v>
                </c:pt>
                <c:pt idx="20">
                  <c:v>Kentucky</c:v>
                </c:pt>
                <c:pt idx="21">
                  <c:v>Sandhills</c:v>
                </c:pt>
                <c:pt idx="22">
                  <c:v>Syracuse</c:v>
                </c:pt>
                <c:pt idx="23">
                  <c:v>New York City</c:v>
                </c:pt>
                <c:pt idx="24">
                  <c:v>Dallas</c:v>
                </c:pt>
                <c:pt idx="25">
                  <c:v>Cincinnati</c:v>
                </c:pt>
                <c:pt idx="26">
                  <c:v>Indianapolis</c:v>
                </c:pt>
                <c:pt idx="27">
                  <c:v>Cleveland</c:v>
                </c:pt>
                <c:pt idx="28">
                  <c:v>Charleston</c:v>
                </c:pt>
                <c:pt idx="29">
                  <c:v>Desert (Palm Springs)</c:v>
                </c:pt>
                <c:pt idx="30">
                  <c:v>Rochester</c:v>
                </c:pt>
                <c:pt idx="31">
                  <c:v>Fort Lauderdale</c:v>
                </c:pt>
                <c:pt idx="32">
                  <c:v>Tulsa</c:v>
                </c:pt>
                <c:pt idx="33">
                  <c:v>Shreveport</c:v>
                </c:pt>
                <c:pt idx="34">
                  <c:v>New Orleans</c:v>
                </c:pt>
                <c:pt idx="35">
                  <c:v>Salisbury</c:v>
                </c:pt>
                <c:pt idx="36">
                  <c:v>Oklahoma City</c:v>
                </c:pt>
                <c:pt idx="37">
                  <c:v>Colonial North Carolina</c:v>
                </c:pt>
                <c:pt idx="38">
                  <c:v>Research Triangle, NC</c:v>
                </c:pt>
                <c:pt idx="39">
                  <c:v>Southwest Virginia</c:v>
                </c:pt>
                <c:pt idx="40">
                  <c:v>Los Angeles</c:v>
                </c:pt>
                <c:pt idx="41">
                  <c:v>Washington, DC</c:v>
                </c:pt>
                <c:pt idx="42">
                  <c:v>Albany</c:v>
                </c:pt>
                <c:pt idx="43">
                  <c:v>Greensboro</c:v>
                </c:pt>
                <c:pt idx="44">
                  <c:v>Nashville</c:v>
                </c:pt>
                <c:pt idx="45">
                  <c:v>Monmouth County, NJ</c:v>
                </c:pt>
                <c:pt idx="46">
                  <c:v>Columbus</c:v>
                </c:pt>
                <c:pt idx="47">
                  <c:v>Jackson, MS</c:v>
                </c:pt>
                <c:pt idx="48">
                  <c:v>Birmingham</c:v>
                </c:pt>
                <c:pt idx="49">
                  <c:v>Michigan</c:v>
                </c:pt>
                <c:pt idx="50">
                  <c:v>Miami</c:v>
                </c:pt>
                <c:pt idx="51">
                  <c:v>Tucson</c:v>
                </c:pt>
                <c:pt idx="52">
                  <c:v>Hawaii</c:v>
                </c:pt>
                <c:pt idx="53">
                  <c:v>Charlotte</c:v>
                </c:pt>
                <c:pt idx="54">
                  <c:v>Jacksonville</c:v>
                </c:pt>
                <c:pt idx="55">
                  <c:v>Columbia</c:v>
                </c:pt>
                <c:pt idx="56">
                  <c:v>Kansas City</c:v>
                </c:pt>
                <c:pt idx="57">
                  <c:v>Savannah</c:v>
                </c:pt>
                <c:pt idx="58">
                  <c:v>Memphis</c:v>
                </c:pt>
                <c:pt idx="59">
                  <c:v>Delaware</c:v>
                </c:pt>
                <c:pt idx="60">
                  <c:v>Central Pennsylvania</c:v>
                </c:pt>
                <c:pt idx="61">
                  <c:v>Buffalo/Niagara Frontier</c:v>
                </c:pt>
                <c:pt idx="62">
                  <c:v>Phoenix</c:v>
                </c:pt>
                <c:pt idx="63">
                  <c:v>Rhode Island</c:v>
                </c:pt>
                <c:pt idx="64">
                  <c:v>San Diego</c:v>
                </c:pt>
              </c:strCache>
            </c:strRef>
          </c:cat>
          <c:val>
            <c:numRef>
              <c:f>Sheet1!$P$2:$P$66</c:f>
              <c:numCache>
                <c:formatCode>#,##0</c:formatCode>
                <c:ptCount val="65"/>
                <c:pt idx="0">
                  <c:v>20000</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numCache>
            </c:numRef>
          </c:val>
        </c:ser>
        <c:ser>
          <c:idx val="3"/>
          <c:order val="3"/>
          <c:tx>
            <c:strRef>
              <c:f>Sheet1!$Q$1</c:f>
              <c:strCache>
                <c:ptCount val="1"/>
                <c:pt idx="0">
                  <c:v>After</c:v>
                </c:pt>
              </c:strCache>
            </c:strRef>
          </c:tx>
          <c:spPr>
            <a:solidFill>
              <a:srgbClr val="002060"/>
            </a:solidFill>
            <a:ln>
              <a:noFill/>
            </a:ln>
            <a:effectLst/>
          </c:spPr>
          <c:invertIfNegative val="0"/>
          <c:cat>
            <c:strRef>
              <c:f>Sheet1!$B$2:$B$66</c:f>
              <c:strCache>
                <c:ptCount val="65"/>
                <c:pt idx="0">
                  <c:v>Central Florida</c:v>
                </c:pt>
                <c:pt idx="1">
                  <c:v>Naples</c:v>
                </c:pt>
                <c:pt idx="2">
                  <c:v>Atlanta</c:v>
                </c:pt>
                <c:pt idx="3">
                  <c:v>Denver</c:v>
                </c:pt>
                <c:pt idx="4">
                  <c:v>Palm Beach</c:v>
                </c:pt>
                <c:pt idx="5">
                  <c:v>Princeton</c:v>
                </c:pt>
                <c:pt idx="6">
                  <c:v>Philadelphia</c:v>
                </c:pt>
                <c:pt idx="7">
                  <c:v>Richmond</c:v>
                </c:pt>
                <c:pt idx="8">
                  <c:v>San Francisco</c:v>
                </c:pt>
                <c:pt idx="9">
                  <c:v>Boston</c:v>
                </c:pt>
                <c:pt idx="10">
                  <c:v>Maryland</c:v>
                </c:pt>
                <c:pt idx="11">
                  <c:v>Chicago</c:v>
                </c:pt>
                <c:pt idx="12">
                  <c:v>Houston</c:v>
                </c:pt>
                <c:pt idx="13">
                  <c:v>Austin</c:v>
                </c:pt>
                <c:pt idx="14">
                  <c:v>Portland</c:v>
                </c:pt>
                <c:pt idx="15">
                  <c:v>Seattle</c:v>
                </c:pt>
                <c:pt idx="16">
                  <c:v>St. Louis</c:v>
                </c:pt>
                <c:pt idx="17">
                  <c:v>Greenwich</c:v>
                </c:pt>
                <c:pt idx="18">
                  <c:v>Lexington</c:v>
                </c:pt>
                <c:pt idx="19">
                  <c:v>Charlottesville</c:v>
                </c:pt>
                <c:pt idx="20">
                  <c:v>Kentucky</c:v>
                </c:pt>
                <c:pt idx="21">
                  <c:v>Sandhills</c:v>
                </c:pt>
                <c:pt idx="22">
                  <c:v>Syracuse</c:v>
                </c:pt>
                <c:pt idx="23">
                  <c:v>New York City</c:v>
                </c:pt>
                <c:pt idx="24">
                  <c:v>Dallas</c:v>
                </c:pt>
                <c:pt idx="25">
                  <c:v>Cincinnati</c:v>
                </c:pt>
                <c:pt idx="26">
                  <c:v>Indianapolis</c:v>
                </c:pt>
                <c:pt idx="27">
                  <c:v>Cleveland</c:v>
                </c:pt>
                <c:pt idx="28">
                  <c:v>Charleston</c:v>
                </c:pt>
                <c:pt idx="29">
                  <c:v>Desert (Palm Springs)</c:v>
                </c:pt>
                <c:pt idx="30">
                  <c:v>Rochester</c:v>
                </c:pt>
                <c:pt idx="31">
                  <c:v>Fort Lauderdale</c:v>
                </c:pt>
                <c:pt idx="32">
                  <c:v>Tulsa</c:v>
                </c:pt>
                <c:pt idx="33">
                  <c:v>Shreveport</c:v>
                </c:pt>
                <c:pt idx="34">
                  <c:v>New Orleans</c:v>
                </c:pt>
                <c:pt idx="35">
                  <c:v>Salisbury</c:v>
                </c:pt>
                <c:pt idx="36">
                  <c:v>Oklahoma City</c:v>
                </c:pt>
                <c:pt idx="37">
                  <c:v>Colonial North Carolina</c:v>
                </c:pt>
                <c:pt idx="38">
                  <c:v>Research Triangle, NC</c:v>
                </c:pt>
                <c:pt idx="39">
                  <c:v>Southwest Virginia</c:v>
                </c:pt>
                <c:pt idx="40">
                  <c:v>Los Angeles</c:v>
                </c:pt>
                <c:pt idx="41">
                  <c:v>Washington, DC</c:v>
                </c:pt>
                <c:pt idx="42">
                  <c:v>Albany</c:v>
                </c:pt>
                <c:pt idx="43">
                  <c:v>Greensboro</c:v>
                </c:pt>
                <c:pt idx="44">
                  <c:v>Nashville</c:v>
                </c:pt>
                <c:pt idx="45">
                  <c:v>Monmouth County, NJ</c:v>
                </c:pt>
                <c:pt idx="46">
                  <c:v>Columbus</c:v>
                </c:pt>
                <c:pt idx="47">
                  <c:v>Jackson, MS</c:v>
                </c:pt>
                <c:pt idx="48">
                  <c:v>Birmingham</c:v>
                </c:pt>
                <c:pt idx="49">
                  <c:v>Michigan</c:v>
                </c:pt>
                <c:pt idx="50">
                  <c:v>Miami</c:v>
                </c:pt>
                <c:pt idx="51">
                  <c:v>Tucson</c:v>
                </c:pt>
                <c:pt idx="52">
                  <c:v>Hawaii</c:v>
                </c:pt>
                <c:pt idx="53">
                  <c:v>Charlotte</c:v>
                </c:pt>
                <c:pt idx="54">
                  <c:v>Jacksonville</c:v>
                </c:pt>
                <c:pt idx="55">
                  <c:v>Columbia</c:v>
                </c:pt>
                <c:pt idx="56">
                  <c:v>Kansas City</c:v>
                </c:pt>
                <c:pt idx="57">
                  <c:v>Savannah</c:v>
                </c:pt>
                <c:pt idx="58">
                  <c:v>Memphis</c:v>
                </c:pt>
                <c:pt idx="59">
                  <c:v>Delaware</c:v>
                </c:pt>
                <c:pt idx="60">
                  <c:v>Central Pennsylvania</c:v>
                </c:pt>
                <c:pt idx="61">
                  <c:v>Buffalo/Niagara Frontier</c:v>
                </c:pt>
                <c:pt idx="62">
                  <c:v>Phoenix</c:v>
                </c:pt>
                <c:pt idx="63">
                  <c:v>Rhode Island</c:v>
                </c:pt>
                <c:pt idx="64">
                  <c:v>San Diego</c:v>
                </c:pt>
              </c:strCache>
            </c:strRef>
          </c:cat>
          <c:val>
            <c:numRef>
              <c:f>Sheet1!$Q$2:$Q$66</c:f>
              <c:numCache>
                <c:formatCode>#,##0</c:formatCode>
                <c:ptCount val="65"/>
                <c:pt idx="0">
                  <c:v>160728</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numCache>
            </c:numRef>
          </c:val>
        </c:ser>
        <c:dLbls>
          <c:showLegendKey val="0"/>
          <c:showVal val="0"/>
          <c:showCatName val="0"/>
          <c:showSerName val="0"/>
          <c:showPercent val="0"/>
          <c:showBubbleSize val="0"/>
        </c:dLbls>
        <c:gapWidth val="150"/>
        <c:overlap val="100"/>
        <c:axId val="264846400"/>
        <c:axId val="264842048"/>
      </c:barChart>
      <c:scatterChart>
        <c:scatterStyle val="lineMarker"/>
        <c:varyColors val="0"/>
        <c:ser>
          <c:idx val="4"/>
          <c:order val="4"/>
          <c:tx>
            <c:strRef>
              <c:f>'Total Branch Assets Broken Y'!$A$41</c:f>
              <c:strCache>
                <c:ptCount val="1"/>
                <c:pt idx="0">
                  <c:v>For Broken Y Axis</c:v>
                </c:pt>
              </c:strCache>
            </c:strRef>
          </c:tx>
          <c:spPr>
            <a:ln w="28575" cap="rnd">
              <a:solidFill>
                <a:schemeClr val="tx2"/>
              </a:solidFill>
              <a:round/>
            </a:ln>
            <a:effectLst/>
          </c:spPr>
          <c:marker>
            <c:symbol val="none"/>
          </c:marker>
          <c:dLbls>
            <c:dLbl>
              <c:idx val="8"/>
              <c:layout>
                <c:manualLayout>
                  <c:x val="-5.698674723459933E-2"/>
                  <c:y val="-1.7974043949851155E-2"/>
                </c:manualLayout>
              </c:layout>
              <c:tx>
                <c:rich>
                  <a:bodyPr/>
                  <a:lstStyle/>
                  <a:p>
                    <a:r>
                      <a:rPr lang="en-US"/>
                      <a:t>$400,000</a:t>
                    </a:r>
                  </a:p>
                </c:rich>
              </c:tx>
              <c:dLblPos val="r"/>
              <c:showLegendKey val="0"/>
              <c:showVal val="1"/>
              <c:showCatName val="0"/>
              <c:showSerName val="0"/>
              <c:showPercent val="0"/>
              <c:showBubbleSize val="0"/>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layout>
                <c:manualLayout>
                  <c:x val="-5.80965580280789E-2"/>
                  <c:y val="6.0308619158771391E-3"/>
                </c:manualLayout>
              </c:layout>
              <c:tx>
                <c:rich>
                  <a:bodyPr/>
                  <a:lstStyle/>
                  <a:p>
                    <a:r>
                      <a:rPr lang="en-US"/>
                      <a:t>$3,400,000</a:t>
                    </a:r>
                  </a:p>
                </c:rich>
              </c:tx>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5.80965580280789E-2"/>
                  <c:y val="5.3921172773518924E-3"/>
                </c:manualLayout>
              </c:layout>
              <c:tx>
                <c:rich>
                  <a:bodyPr/>
                  <a:lstStyle/>
                  <a:p>
                    <a:r>
                      <a:rPr lang="en-US"/>
                      <a:t>$3,500,000</a:t>
                    </a:r>
                  </a:p>
                </c:rich>
              </c:tx>
              <c:dLblPos val="r"/>
              <c:showLegendKey val="0"/>
              <c:showVal val="1"/>
              <c:showCatName val="0"/>
              <c:showSerName val="0"/>
              <c:showPercent val="0"/>
              <c:showBubbleSize val="0"/>
              <c:extLst>
                <c:ext xmlns:c15="http://schemas.microsoft.com/office/drawing/2012/chart" uri="{CE6537A1-D6FC-4f65-9D91-7224C49458BB}"/>
              </c:extLst>
            </c:dLbl>
            <c:dLbl>
              <c:idx val="12"/>
              <c:layout>
                <c:manualLayout>
                  <c:x val="-5.80965580280789E-2"/>
                  <c:y val="4.8721062518138529E-3"/>
                </c:manualLayout>
              </c:layout>
              <c:tx>
                <c:rich>
                  <a:bodyPr/>
                  <a:lstStyle/>
                  <a:p>
                    <a:r>
                      <a:rPr lang="en-US"/>
                      <a:t>$3,600,000</a:t>
                    </a:r>
                  </a:p>
                </c:rich>
              </c:tx>
              <c:dLblPos val="r"/>
              <c:showLegendKey val="0"/>
              <c:showVal val="1"/>
              <c:showCatName val="0"/>
              <c:showSerName val="0"/>
              <c:showPercent val="0"/>
              <c:showBubbleSize val="0"/>
              <c:extLst>
                <c:ext xmlns:c15="http://schemas.microsoft.com/office/drawing/2012/chart" uri="{CE6537A1-D6FC-4f65-9D91-7224C49458BB}"/>
              </c:extLst>
            </c:dLbl>
            <c:dLbl>
              <c:idx val="13"/>
              <c:tx>
                <c:rich>
                  <a:bodyPr/>
                  <a:lstStyle/>
                  <a:p>
                    <a:r>
                      <a:rPr lang="en-US"/>
                      <a:t>$3,700,000</a:t>
                    </a:r>
                  </a:p>
                </c:rich>
              </c:tx>
              <c:dLblPos val="l"/>
              <c:showLegendKey val="0"/>
              <c:showVal val="1"/>
              <c:showCatName val="0"/>
              <c:showSerName val="0"/>
              <c:showPercent val="0"/>
              <c:showBubbleSize val="0"/>
              <c:extLst>
                <c:ext xmlns:c15="http://schemas.microsoft.com/office/drawing/2012/chart" uri="{CE6537A1-D6FC-4f65-9D91-7224C49458BB}"/>
              </c:extLst>
            </c:dLbl>
            <c:dLbl>
              <c:idx val="15"/>
              <c:tx>
                <c:rich>
                  <a:bodyPr/>
                  <a:lstStyle/>
                  <a:p>
                    <a:r>
                      <a:rPr lang="en-US"/>
                      <a:t>$3,600,000</a:t>
                    </a:r>
                  </a:p>
                </c:rich>
              </c:tx>
              <c:dLblPos val="l"/>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'Total Branch Assets Broken Y'!$B$43:$B$58</c:f>
              <c:numCache>
                <c:formatCode>General</c:formatCode>
                <c:ptCount val="16"/>
                <c:pt idx="0">
                  <c:v>0</c:v>
                </c:pt>
                <c:pt idx="1">
                  <c:v>0</c:v>
                </c:pt>
                <c:pt idx="2">
                  <c:v>0</c:v>
                </c:pt>
                <c:pt idx="3">
                  <c:v>0</c:v>
                </c:pt>
                <c:pt idx="4">
                  <c:v>0</c:v>
                </c:pt>
                <c:pt idx="5">
                  <c:v>0</c:v>
                </c:pt>
                <c:pt idx="6">
                  <c:v>0</c:v>
                </c:pt>
                <c:pt idx="7">
                  <c:v>0</c:v>
                </c:pt>
                <c:pt idx="8">
                  <c:v>0</c:v>
                </c:pt>
                <c:pt idx="9">
                  <c:v>0.25</c:v>
                </c:pt>
                <c:pt idx="10">
                  <c:v>0</c:v>
                </c:pt>
                <c:pt idx="11">
                  <c:v>0</c:v>
                </c:pt>
                <c:pt idx="12">
                  <c:v>0</c:v>
                </c:pt>
                <c:pt idx="13">
                  <c:v>0</c:v>
                </c:pt>
              </c:numCache>
            </c:numRef>
          </c:xVal>
          <c:yVal>
            <c:numRef>
              <c:f>'Total Branch Assets Broken Y'!$C$43:$C$58</c:f>
              <c:numCache>
                <c:formatCode>_("$"* #,##0_);_("$"* \(#,##0\);_("$"* "-"??_);_(@_)</c:formatCode>
                <c:ptCount val="16"/>
                <c:pt idx="0">
                  <c:v>0</c:v>
                </c:pt>
                <c:pt idx="1">
                  <c:v>50000</c:v>
                </c:pt>
                <c:pt idx="2">
                  <c:v>100000</c:v>
                </c:pt>
                <c:pt idx="3">
                  <c:v>150000</c:v>
                </c:pt>
                <c:pt idx="4">
                  <c:v>200000</c:v>
                </c:pt>
                <c:pt idx="5">
                  <c:v>250000</c:v>
                </c:pt>
                <c:pt idx="6">
                  <c:v>300000</c:v>
                </c:pt>
                <c:pt idx="7">
                  <c:v>350000</c:v>
                </c:pt>
                <c:pt idx="8">
                  <c:v>375000</c:v>
                </c:pt>
                <c:pt idx="9">
                  <c:v>400000</c:v>
                </c:pt>
                <c:pt idx="10">
                  <c:v>450000</c:v>
                </c:pt>
                <c:pt idx="11">
                  <c:v>500000</c:v>
                </c:pt>
                <c:pt idx="12">
                  <c:v>550000</c:v>
                </c:pt>
                <c:pt idx="13">
                  <c:v>600000</c:v>
                </c:pt>
              </c:numCache>
            </c:numRef>
          </c:yVal>
          <c:smooth val="0"/>
        </c:ser>
        <c:dLbls>
          <c:showLegendKey val="0"/>
          <c:showVal val="0"/>
          <c:showCatName val="0"/>
          <c:showSerName val="0"/>
          <c:showPercent val="0"/>
          <c:showBubbleSize val="0"/>
        </c:dLbls>
        <c:axId val="264846400"/>
        <c:axId val="264842048"/>
      </c:scatterChart>
      <c:catAx>
        <c:axId val="2648464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64842048"/>
        <c:crosses val="autoZero"/>
        <c:auto val="1"/>
        <c:lblAlgn val="ctr"/>
        <c:lblOffset val="100"/>
        <c:noMultiLvlLbl val="0"/>
      </c:catAx>
      <c:valAx>
        <c:axId val="264842048"/>
        <c:scaling>
          <c:orientation val="minMax"/>
          <c:max val="700000"/>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264846400"/>
        <c:crosses val="autoZero"/>
        <c:crossBetween val="between"/>
        <c:minorUnit val="10000"/>
      </c:valAx>
      <c:spPr>
        <a:noFill/>
        <a:ln>
          <a:noFill/>
        </a:ln>
        <a:effectLst/>
      </c:spPr>
    </c:plotArea>
    <c:legend>
      <c:legendPos val="b"/>
      <c:legendEntry>
        <c:idx val="2"/>
        <c:delete val="1"/>
      </c:legendEntry>
      <c:legendEntry>
        <c:idx val="3"/>
        <c:delete val="1"/>
      </c:legendEntry>
      <c:legendEntry>
        <c:idx val="4"/>
        <c:delete val="1"/>
      </c:legendEntry>
      <c:layout>
        <c:manualLayout>
          <c:xMode val="edge"/>
          <c:yMode val="edge"/>
          <c:x val="0.26927069177133273"/>
          <c:y val="0.94568656512864757"/>
          <c:w val="0.1903879018680954"/>
          <c:h val="4.700527549363164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'[Dues to HQ last 10 years.xlsx]Sheet1'!$B$1</c:f>
              <c:strCache>
                <c:ptCount val="1"/>
                <c:pt idx="0">
                  <c:v>Membership Dues</c:v>
                </c:pt>
              </c:strCache>
            </c:strRef>
          </c:tx>
          <c:spPr>
            <a:solidFill>
              <a:srgbClr val="002060"/>
            </a:solidFill>
            <a:ln>
              <a:noFill/>
            </a:ln>
            <a:effectLst/>
          </c:spPr>
          <c:invertIfNegative val="0"/>
          <c:cat>
            <c:numRef>
              <c:f>'[Dues to HQ last 10 years.xlsx]Sheet1'!$A$2:$A$11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'[Dues to HQ last 10 years.xlsx]Sheet1'!$B$2:$B$11</c:f>
              <c:numCache>
                <c:formatCode>_("$"* #,##0_);_("$"* \(#,##0\);_("$"* "-"??_);_(@_)</c:formatCode>
                <c:ptCount val="10"/>
                <c:pt idx="0">
                  <c:v>190133</c:v>
                </c:pt>
                <c:pt idx="1">
                  <c:v>188464</c:v>
                </c:pt>
                <c:pt idx="2">
                  <c:v>172153</c:v>
                </c:pt>
                <c:pt idx="3">
                  <c:v>166472</c:v>
                </c:pt>
                <c:pt idx="4">
                  <c:v>165551</c:v>
                </c:pt>
                <c:pt idx="5">
                  <c:v>164506</c:v>
                </c:pt>
                <c:pt idx="6">
                  <c:v>163929</c:v>
                </c:pt>
                <c:pt idx="7">
                  <c:v>149398</c:v>
                </c:pt>
                <c:pt idx="8">
                  <c:v>130713</c:v>
                </c:pt>
                <c:pt idx="9">
                  <c:v>121125</c:v>
                </c:pt>
              </c:numCache>
            </c:numRef>
          </c:val>
        </c:ser>
        <c:dLbls>
          <c:showLegendKey val="0"/>
          <c:showVal val="0"/>
          <c:showCatName val="0"/>
          <c:showSerName val="0"/>
          <c:showPercent val="0"/>
          <c:showBubbleSize val="0"/>
        </c:dLbls>
        <c:gapWidth val="219"/>
        <c:overlap val="100"/>
        <c:axId val="264851296"/>
        <c:axId val="264852384"/>
        <c:extLst>
          <c:ext xmlns:c15="http://schemas.microsoft.com/office/drawing/2012/chart" uri="{02D57815-91ED-43cb-92C2-25804820EDAC}">
            <c15:filteredBarSeries>
              <c15:ser>
                <c:idx val="1"/>
                <c:order val="1"/>
                <c:tx>
                  <c:strRef>
                    <c:extLst>
                      <c:ext uri="{02D57815-91ED-43cb-92C2-25804820EDAC}">
                        <c15:formulaRef>
                          <c15:sqref>'[Dues to HQ last 10 years.xlsx]Sheet1'!$C$1</c15:sqref>
                        </c15:formulaRef>
                      </c:ext>
                    </c:extLst>
                    <c:strCache>
                      <c:ptCount val="1"/>
                      <c:pt idx="0">
                        <c:v>Total Revenues</c:v>
                      </c:pt>
                    </c:strCache>
                  </c:strRef>
                </c:tx>
                <c:spPr>
                  <a:solidFill>
                    <a:schemeClr val="accent2"/>
                  </a:solidFill>
                  <a:ln>
                    <a:noFill/>
                  </a:ln>
                  <a:effectLst/>
                </c:spPr>
                <c:invertIfNegative val="0"/>
                <c:cat>
                  <c:numRef>
                    <c:extLst>
                      <c:ext uri="{02D57815-91ED-43cb-92C2-25804820EDAC}">
                        <c15:formulaRef>
                          <c15:sqref>'[Dues to HQ last 10 years.xlsx]Sheet1'!$A$2:$A$11</c15:sqref>
                        </c15:formulaRef>
                      </c:ext>
                    </c:extLst>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extLst>
                      <c:ext uri="{02D57815-91ED-43cb-92C2-25804820EDAC}">
                        <c15:formulaRef>
                          <c15:sqref>'[Dues to HQ last 10 years.xlsx]Sheet1'!$C$2:$C$11</c15:sqref>
                        </c15:formulaRef>
                      </c:ext>
                    </c:extLst>
                    <c:numCache>
                      <c:formatCode>_("$"* #,##0.00_);_("$"* \(#,##0.00\);_("$"* "-"??_);_(@_)</c:formatCode>
                      <c:ptCount val="10"/>
                      <c:pt idx="0">
                        <c:v>1800000</c:v>
                      </c:pt>
                      <c:pt idx="1">
                        <c:v>1700000</c:v>
                      </c:pt>
                      <c:pt idx="2">
                        <c:v>1600000</c:v>
                      </c:pt>
                      <c:pt idx="3">
                        <c:v>1700000</c:v>
                      </c:pt>
                      <c:pt idx="4">
                        <c:v>1800000</c:v>
                      </c:pt>
                      <c:pt idx="5">
                        <c:v>1900000</c:v>
                      </c:pt>
                      <c:pt idx="6">
                        <c:v>2000000</c:v>
                      </c:pt>
                      <c:pt idx="7">
                        <c:v>2100000</c:v>
                      </c:pt>
                      <c:pt idx="8">
                        <c:v>2300000</c:v>
                      </c:pt>
                      <c:pt idx="9">
                        <c:v>2538598.14</c:v>
                      </c:pt>
                    </c:numCache>
                  </c:numRef>
                </c:val>
              </c15:ser>
            </c15:filteredBarSeries>
          </c:ext>
        </c:extLst>
      </c:barChart>
      <c:catAx>
        <c:axId val="26485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4852384"/>
        <c:crosses val="autoZero"/>
        <c:auto val="1"/>
        <c:lblAlgn val="ctr"/>
        <c:lblOffset val="100"/>
        <c:noMultiLvlLbl val="0"/>
      </c:catAx>
      <c:valAx>
        <c:axId val="264852384"/>
        <c:scaling>
          <c:orientation val="minMax"/>
        </c:scaling>
        <c:delete val="0"/>
        <c:axPos val="l"/>
        <c:majorGridlines>
          <c:spPr>
            <a:ln w="12700" cap="flat" cmpd="sng" algn="ctr">
              <a:solidFill>
                <a:schemeClr val="bg1">
                  <a:lumMod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4851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Sheet1!$B$1</c:f>
              <c:strCache>
                <c:ptCount val="1"/>
                <c:pt idx="0">
                  <c:v>Membership Dues</c:v>
                </c:pt>
              </c:strCache>
            </c:strRef>
          </c:tx>
          <c:spPr>
            <a:solidFill>
              <a:schemeClr val="accent5">
                <a:lumMod val="50000"/>
              </a:schemeClr>
            </a:solidFill>
            <a:ln>
              <a:noFill/>
            </a:ln>
            <a:effectLst/>
          </c:spPr>
          <c:invertIfNegative val="0"/>
          <c:cat>
            <c:strRef>
              <c:f>Sheet1!$A$2:$A$65</c:f>
              <c:strCache>
                <c:ptCount val="64"/>
                <c:pt idx="0">
                  <c:v>New York </c:v>
                </c:pt>
                <c:pt idx="1">
                  <c:v>Greenwich </c:v>
                </c:pt>
                <c:pt idx="2">
                  <c:v>Palm Beach </c:v>
                </c:pt>
                <c:pt idx="3">
                  <c:v>Shreveport </c:v>
                </c:pt>
                <c:pt idx="4">
                  <c:v>Naples </c:v>
                </c:pt>
                <c:pt idx="5">
                  <c:v>Central Florida </c:v>
                </c:pt>
                <c:pt idx="6">
                  <c:v>New Orleans </c:v>
                </c:pt>
                <c:pt idx="7">
                  <c:v>Atlanta </c:v>
                </c:pt>
                <c:pt idx="8">
                  <c:v>Sandhills </c:v>
                </c:pt>
                <c:pt idx="9">
                  <c:v>Research Triangle </c:v>
                </c:pt>
                <c:pt idx="10">
                  <c:v>Lexington </c:v>
                </c:pt>
                <c:pt idx="11">
                  <c:v>Chicago </c:v>
                </c:pt>
                <c:pt idx="12">
                  <c:v>Seattle </c:v>
                </c:pt>
                <c:pt idx="13">
                  <c:v>Memphis </c:v>
                </c:pt>
                <c:pt idx="14">
                  <c:v>St Louis </c:v>
                </c:pt>
                <c:pt idx="15">
                  <c:v>Philadelphia </c:v>
                </c:pt>
                <c:pt idx="16">
                  <c:v>Syracuse </c:v>
                </c:pt>
                <c:pt idx="17">
                  <c:v>Charlottesville </c:v>
                </c:pt>
                <c:pt idx="18">
                  <c:v>Greensboro </c:v>
                </c:pt>
                <c:pt idx="19">
                  <c:v>Southwest VA </c:v>
                </c:pt>
                <c:pt idx="20">
                  <c:v>Austin </c:v>
                </c:pt>
                <c:pt idx="21">
                  <c:v>Kentucky </c:v>
                </c:pt>
                <c:pt idx="22">
                  <c:v>Cincinnati </c:v>
                </c:pt>
                <c:pt idx="23">
                  <c:v>Nashville </c:v>
                </c:pt>
                <c:pt idx="24">
                  <c:v>Washington DC </c:v>
                </c:pt>
                <c:pt idx="25">
                  <c:v>Richmond </c:v>
                </c:pt>
                <c:pt idx="26">
                  <c:v>Cleveland </c:v>
                </c:pt>
                <c:pt idx="27">
                  <c:v>Boston </c:v>
                </c:pt>
                <c:pt idx="28">
                  <c:v>San Francisco </c:v>
                </c:pt>
                <c:pt idx="29">
                  <c:v>Salisbury </c:v>
                </c:pt>
                <c:pt idx="30">
                  <c:v>Savannah </c:v>
                </c:pt>
                <c:pt idx="31">
                  <c:v>Indianapolis </c:v>
                </c:pt>
                <c:pt idx="32">
                  <c:v>Colonial </c:v>
                </c:pt>
                <c:pt idx="33">
                  <c:v>Houston </c:v>
                </c:pt>
                <c:pt idx="34">
                  <c:v>Rhode Island </c:v>
                </c:pt>
                <c:pt idx="35">
                  <c:v>Denver </c:v>
                </c:pt>
                <c:pt idx="36">
                  <c:v>Los Angeles </c:v>
                </c:pt>
                <c:pt idx="37">
                  <c:v>Oklahoma City </c:v>
                </c:pt>
                <c:pt idx="38">
                  <c:v>Jackson </c:v>
                </c:pt>
                <c:pt idx="39">
                  <c:v>Monmouth County </c:v>
                </c:pt>
                <c:pt idx="40">
                  <c:v>Charleston </c:v>
                </c:pt>
                <c:pt idx="41">
                  <c:v>Princeton </c:v>
                </c:pt>
                <c:pt idx="42">
                  <c:v>Charlotte </c:v>
                </c:pt>
                <c:pt idx="43">
                  <c:v>Dallas </c:v>
                </c:pt>
                <c:pt idx="44">
                  <c:v>Kansas City </c:v>
                </c:pt>
                <c:pt idx="45">
                  <c:v>Tulsa </c:v>
                </c:pt>
                <c:pt idx="46">
                  <c:v>Columbus </c:v>
                </c:pt>
                <c:pt idx="47">
                  <c:v>Jacksonville </c:v>
                </c:pt>
                <c:pt idx="48">
                  <c:v>Birmingham </c:v>
                </c:pt>
                <c:pt idx="49">
                  <c:v>Portland </c:v>
                </c:pt>
                <c:pt idx="50">
                  <c:v>Columbia </c:v>
                </c:pt>
                <c:pt idx="51">
                  <c:v>Desert </c:v>
                </c:pt>
                <c:pt idx="52">
                  <c:v>Albany </c:v>
                </c:pt>
                <c:pt idx="53">
                  <c:v>Central Pennsylvania </c:v>
                </c:pt>
                <c:pt idx="54">
                  <c:v>San Diego </c:v>
                </c:pt>
                <c:pt idx="55">
                  <c:v>Michigan </c:v>
                </c:pt>
                <c:pt idx="56">
                  <c:v>Hawaii </c:v>
                </c:pt>
                <c:pt idx="57">
                  <c:v>Tucson </c:v>
                </c:pt>
                <c:pt idx="58">
                  <c:v>Phoenix </c:v>
                </c:pt>
                <c:pt idx="59">
                  <c:v>Delaware </c:v>
                </c:pt>
                <c:pt idx="60">
                  <c:v>Fort Lauderdale </c:v>
                </c:pt>
                <c:pt idx="61">
                  <c:v>Miami </c:v>
                </c:pt>
                <c:pt idx="62">
                  <c:v>Rochester </c:v>
                </c:pt>
                <c:pt idx="63">
                  <c:v>Niagara Frontier </c:v>
                </c:pt>
              </c:strCache>
            </c:strRef>
          </c:cat>
          <c:val>
            <c:numRef>
              <c:f>Sheet1!$B$2:$B$65</c:f>
              <c:numCache>
                <c:formatCode>_("$"* #,##0.00_);_("$"* \(#,##0.00\);_("$"* "-"??_);_(@_)</c:formatCode>
                <c:ptCount val="64"/>
                <c:pt idx="0">
                  <c:v>3230</c:v>
                </c:pt>
                <c:pt idx="1">
                  <c:v>5420</c:v>
                </c:pt>
                <c:pt idx="2">
                  <c:v>5450</c:v>
                </c:pt>
                <c:pt idx="3">
                  <c:v>7590</c:v>
                </c:pt>
                <c:pt idx="4">
                  <c:v>3100</c:v>
                </c:pt>
                <c:pt idx="5">
                  <c:v>6250</c:v>
                </c:pt>
                <c:pt idx="6">
                  <c:v>3640</c:v>
                </c:pt>
                <c:pt idx="7">
                  <c:v>2960</c:v>
                </c:pt>
                <c:pt idx="8">
                  <c:v>4195</c:v>
                </c:pt>
                <c:pt idx="9">
                  <c:v>3420</c:v>
                </c:pt>
                <c:pt idx="10">
                  <c:v>2570</c:v>
                </c:pt>
                <c:pt idx="11">
                  <c:v>2490</c:v>
                </c:pt>
                <c:pt idx="12">
                  <c:v>2325</c:v>
                </c:pt>
                <c:pt idx="13">
                  <c:v>4065</c:v>
                </c:pt>
                <c:pt idx="14">
                  <c:v>2725</c:v>
                </c:pt>
                <c:pt idx="15">
                  <c:v>3478</c:v>
                </c:pt>
                <c:pt idx="16">
                  <c:v>2705</c:v>
                </c:pt>
                <c:pt idx="17">
                  <c:v>2405</c:v>
                </c:pt>
                <c:pt idx="18">
                  <c:v>2105</c:v>
                </c:pt>
                <c:pt idx="19">
                  <c:v>2640</c:v>
                </c:pt>
                <c:pt idx="20">
                  <c:v>2175</c:v>
                </c:pt>
                <c:pt idx="21">
                  <c:v>2360</c:v>
                </c:pt>
                <c:pt idx="22">
                  <c:v>2060</c:v>
                </c:pt>
                <c:pt idx="23">
                  <c:v>1620</c:v>
                </c:pt>
                <c:pt idx="24">
                  <c:v>1480</c:v>
                </c:pt>
                <c:pt idx="25">
                  <c:v>1835</c:v>
                </c:pt>
                <c:pt idx="26">
                  <c:v>1785</c:v>
                </c:pt>
                <c:pt idx="27">
                  <c:v>1854</c:v>
                </c:pt>
                <c:pt idx="28">
                  <c:v>1425</c:v>
                </c:pt>
                <c:pt idx="29">
                  <c:v>2310</c:v>
                </c:pt>
                <c:pt idx="30">
                  <c:v>2130</c:v>
                </c:pt>
                <c:pt idx="31">
                  <c:v>1570</c:v>
                </c:pt>
                <c:pt idx="32">
                  <c:v>1690</c:v>
                </c:pt>
                <c:pt idx="33">
                  <c:v>1375</c:v>
                </c:pt>
                <c:pt idx="34">
                  <c:v>1705</c:v>
                </c:pt>
                <c:pt idx="35">
                  <c:v>1415</c:v>
                </c:pt>
                <c:pt idx="36">
                  <c:v>1450</c:v>
                </c:pt>
                <c:pt idx="37">
                  <c:v>1095</c:v>
                </c:pt>
                <c:pt idx="38">
                  <c:v>1185</c:v>
                </c:pt>
                <c:pt idx="39">
                  <c:v>1135</c:v>
                </c:pt>
                <c:pt idx="40">
                  <c:v>1643</c:v>
                </c:pt>
                <c:pt idx="41">
                  <c:v>1315</c:v>
                </c:pt>
                <c:pt idx="42">
                  <c:v>1285</c:v>
                </c:pt>
                <c:pt idx="43">
                  <c:v>825</c:v>
                </c:pt>
                <c:pt idx="44">
                  <c:v>1405</c:v>
                </c:pt>
                <c:pt idx="45">
                  <c:v>1090</c:v>
                </c:pt>
                <c:pt idx="46">
                  <c:v>675</c:v>
                </c:pt>
                <c:pt idx="47">
                  <c:v>995</c:v>
                </c:pt>
                <c:pt idx="48">
                  <c:v>800</c:v>
                </c:pt>
                <c:pt idx="49">
                  <c:v>735</c:v>
                </c:pt>
                <c:pt idx="50">
                  <c:v>1025</c:v>
                </c:pt>
                <c:pt idx="51">
                  <c:v>995</c:v>
                </c:pt>
                <c:pt idx="52">
                  <c:v>820</c:v>
                </c:pt>
                <c:pt idx="53">
                  <c:v>325</c:v>
                </c:pt>
                <c:pt idx="54">
                  <c:v>0</c:v>
                </c:pt>
                <c:pt idx="55">
                  <c:v>225</c:v>
                </c:pt>
                <c:pt idx="56">
                  <c:v>170</c:v>
                </c:pt>
                <c:pt idx="57">
                  <c:v>170</c:v>
                </c:pt>
                <c:pt idx="58">
                  <c:v>70</c:v>
                </c:pt>
                <c:pt idx="59">
                  <c:v>35</c:v>
                </c:pt>
                <c:pt idx="60">
                  <c:v>35</c:v>
                </c:pt>
                <c:pt idx="61">
                  <c:v>35</c:v>
                </c:pt>
                <c:pt idx="62">
                  <c:v>35</c:v>
                </c:pt>
                <c:pt idx="63">
                  <c:v>0</c:v>
                </c:pt>
              </c:numCache>
            </c:numRef>
          </c:val>
        </c:ser>
        <c:ser>
          <c:idx val="2"/>
          <c:order val="1"/>
          <c:tx>
            <c:strRef>
              <c:f>Sheet1!$C$1</c:f>
              <c:strCache>
                <c:ptCount val="1"/>
                <c:pt idx="0">
                  <c:v>Patron Dues</c:v>
                </c:pt>
              </c:strCache>
            </c:strRef>
          </c:tx>
          <c:spPr>
            <a:solidFill>
              <a:srgbClr val="800000"/>
            </a:solidFill>
            <a:ln>
              <a:noFill/>
            </a:ln>
            <a:effectLst/>
          </c:spPr>
          <c:invertIfNegative val="0"/>
          <c:cat>
            <c:strRef>
              <c:f>Sheet1!$A$2:$A$65</c:f>
              <c:strCache>
                <c:ptCount val="64"/>
                <c:pt idx="0">
                  <c:v>New York </c:v>
                </c:pt>
                <c:pt idx="1">
                  <c:v>Greenwich </c:v>
                </c:pt>
                <c:pt idx="2">
                  <c:v>Palm Beach </c:v>
                </c:pt>
                <c:pt idx="3">
                  <c:v>Shreveport </c:v>
                </c:pt>
                <c:pt idx="4">
                  <c:v>Naples </c:v>
                </c:pt>
                <c:pt idx="5">
                  <c:v>Central Florida </c:v>
                </c:pt>
                <c:pt idx="6">
                  <c:v>New Orleans </c:v>
                </c:pt>
                <c:pt idx="7">
                  <c:v>Atlanta </c:v>
                </c:pt>
                <c:pt idx="8">
                  <c:v>Sandhills </c:v>
                </c:pt>
                <c:pt idx="9">
                  <c:v>Research Triangle </c:v>
                </c:pt>
                <c:pt idx="10">
                  <c:v>Lexington </c:v>
                </c:pt>
                <c:pt idx="11">
                  <c:v>Chicago </c:v>
                </c:pt>
                <c:pt idx="12">
                  <c:v>Seattle </c:v>
                </c:pt>
                <c:pt idx="13">
                  <c:v>Memphis </c:v>
                </c:pt>
                <c:pt idx="14">
                  <c:v>St Louis </c:v>
                </c:pt>
                <c:pt idx="15">
                  <c:v>Philadelphia </c:v>
                </c:pt>
                <c:pt idx="16">
                  <c:v>Syracuse </c:v>
                </c:pt>
                <c:pt idx="17">
                  <c:v>Charlottesville </c:v>
                </c:pt>
                <c:pt idx="18">
                  <c:v>Greensboro </c:v>
                </c:pt>
                <c:pt idx="19">
                  <c:v>Southwest VA </c:v>
                </c:pt>
                <c:pt idx="20">
                  <c:v>Austin </c:v>
                </c:pt>
                <c:pt idx="21">
                  <c:v>Kentucky </c:v>
                </c:pt>
                <c:pt idx="22">
                  <c:v>Cincinnati </c:v>
                </c:pt>
                <c:pt idx="23">
                  <c:v>Nashville </c:v>
                </c:pt>
                <c:pt idx="24">
                  <c:v>Washington DC </c:v>
                </c:pt>
                <c:pt idx="25">
                  <c:v>Richmond </c:v>
                </c:pt>
                <c:pt idx="26">
                  <c:v>Cleveland </c:v>
                </c:pt>
                <c:pt idx="27">
                  <c:v>Boston </c:v>
                </c:pt>
                <c:pt idx="28">
                  <c:v>San Francisco </c:v>
                </c:pt>
                <c:pt idx="29">
                  <c:v>Salisbury </c:v>
                </c:pt>
                <c:pt idx="30">
                  <c:v>Savannah </c:v>
                </c:pt>
                <c:pt idx="31">
                  <c:v>Indianapolis </c:v>
                </c:pt>
                <c:pt idx="32">
                  <c:v>Colonial </c:v>
                </c:pt>
                <c:pt idx="33">
                  <c:v>Houston </c:v>
                </c:pt>
                <c:pt idx="34">
                  <c:v>Rhode Island </c:v>
                </c:pt>
                <c:pt idx="35">
                  <c:v>Denver </c:v>
                </c:pt>
                <c:pt idx="36">
                  <c:v>Los Angeles </c:v>
                </c:pt>
                <c:pt idx="37">
                  <c:v>Oklahoma City </c:v>
                </c:pt>
                <c:pt idx="38">
                  <c:v>Jackson </c:v>
                </c:pt>
                <c:pt idx="39">
                  <c:v>Monmouth County </c:v>
                </c:pt>
                <c:pt idx="40">
                  <c:v>Charleston </c:v>
                </c:pt>
                <c:pt idx="41">
                  <c:v>Princeton </c:v>
                </c:pt>
                <c:pt idx="42">
                  <c:v>Charlotte </c:v>
                </c:pt>
                <c:pt idx="43">
                  <c:v>Dallas </c:v>
                </c:pt>
                <c:pt idx="44">
                  <c:v>Kansas City </c:v>
                </c:pt>
                <c:pt idx="45">
                  <c:v>Tulsa </c:v>
                </c:pt>
                <c:pt idx="46">
                  <c:v>Columbus </c:v>
                </c:pt>
                <c:pt idx="47">
                  <c:v>Jacksonville </c:v>
                </c:pt>
                <c:pt idx="48">
                  <c:v>Birmingham </c:v>
                </c:pt>
                <c:pt idx="49">
                  <c:v>Portland </c:v>
                </c:pt>
                <c:pt idx="50">
                  <c:v>Columbia </c:v>
                </c:pt>
                <c:pt idx="51">
                  <c:v>Desert </c:v>
                </c:pt>
                <c:pt idx="52">
                  <c:v>Albany </c:v>
                </c:pt>
                <c:pt idx="53">
                  <c:v>Central Pennsylvania </c:v>
                </c:pt>
                <c:pt idx="54">
                  <c:v>San Diego </c:v>
                </c:pt>
                <c:pt idx="55">
                  <c:v>Michigan </c:v>
                </c:pt>
                <c:pt idx="56">
                  <c:v>Hawaii </c:v>
                </c:pt>
                <c:pt idx="57">
                  <c:v>Tucson </c:v>
                </c:pt>
                <c:pt idx="58">
                  <c:v>Phoenix </c:v>
                </c:pt>
                <c:pt idx="59">
                  <c:v>Delaware </c:v>
                </c:pt>
                <c:pt idx="60">
                  <c:v>Fort Lauderdale </c:v>
                </c:pt>
                <c:pt idx="61">
                  <c:v>Miami </c:v>
                </c:pt>
                <c:pt idx="62">
                  <c:v>Rochester </c:v>
                </c:pt>
                <c:pt idx="63">
                  <c:v>Niagara Frontier </c:v>
                </c:pt>
              </c:strCache>
            </c:strRef>
          </c:cat>
          <c:val>
            <c:numRef>
              <c:f>Sheet1!$C$2:$C$65</c:f>
              <c:numCache>
                <c:formatCode>_("$"* #,##0.00_);_("$"* \(#,##0.00\);_("$"* "-"??_);_(@_)</c:formatCode>
                <c:ptCount val="64"/>
                <c:pt idx="0">
                  <c:v>8750</c:v>
                </c:pt>
                <c:pt idx="1">
                  <c:v>4900</c:v>
                </c:pt>
                <c:pt idx="2">
                  <c:v>4850</c:v>
                </c:pt>
                <c:pt idx="3">
                  <c:v>1100</c:v>
                </c:pt>
                <c:pt idx="4">
                  <c:v>5100</c:v>
                </c:pt>
                <c:pt idx="5">
                  <c:v>1300</c:v>
                </c:pt>
                <c:pt idx="6">
                  <c:v>2100</c:v>
                </c:pt>
                <c:pt idx="7">
                  <c:v>2650</c:v>
                </c:pt>
                <c:pt idx="8">
                  <c:v>750</c:v>
                </c:pt>
                <c:pt idx="9">
                  <c:v>1450</c:v>
                </c:pt>
                <c:pt idx="10">
                  <c:v>2150</c:v>
                </c:pt>
                <c:pt idx="11">
                  <c:v>2125</c:v>
                </c:pt>
                <c:pt idx="12">
                  <c:v>1975</c:v>
                </c:pt>
                <c:pt idx="13">
                  <c:v>150</c:v>
                </c:pt>
                <c:pt idx="14">
                  <c:v>1350</c:v>
                </c:pt>
                <c:pt idx="15">
                  <c:v>550</c:v>
                </c:pt>
                <c:pt idx="16">
                  <c:v>1250</c:v>
                </c:pt>
                <c:pt idx="17">
                  <c:v>1400</c:v>
                </c:pt>
                <c:pt idx="18">
                  <c:v>1450</c:v>
                </c:pt>
                <c:pt idx="19">
                  <c:v>675</c:v>
                </c:pt>
                <c:pt idx="20">
                  <c:v>900</c:v>
                </c:pt>
                <c:pt idx="21">
                  <c:v>700</c:v>
                </c:pt>
                <c:pt idx="22">
                  <c:v>900</c:v>
                </c:pt>
                <c:pt idx="23">
                  <c:v>1150</c:v>
                </c:pt>
                <c:pt idx="24">
                  <c:v>1250</c:v>
                </c:pt>
                <c:pt idx="25">
                  <c:v>800</c:v>
                </c:pt>
                <c:pt idx="26">
                  <c:v>800</c:v>
                </c:pt>
                <c:pt idx="27">
                  <c:v>550</c:v>
                </c:pt>
                <c:pt idx="28">
                  <c:v>900</c:v>
                </c:pt>
                <c:pt idx="29">
                  <c:v>0</c:v>
                </c:pt>
                <c:pt idx="30">
                  <c:v>150</c:v>
                </c:pt>
                <c:pt idx="31">
                  <c:v>700</c:v>
                </c:pt>
                <c:pt idx="32">
                  <c:v>450</c:v>
                </c:pt>
                <c:pt idx="33">
                  <c:v>650</c:v>
                </c:pt>
                <c:pt idx="34">
                  <c:v>300</c:v>
                </c:pt>
                <c:pt idx="35">
                  <c:v>450</c:v>
                </c:pt>
                <c:pt idx="36">
                  <c:v>300</c:v>
                </c:pt>
                <c:pt idx="37">
                  <c:v>600</c:v>
                </c:pt>
                <c:pt idx="38">
                  <c:v>500</c:v>
                </c:pt>
                <c:pt idx="39">
                  <c:v>550</c:v>
                </c:pt>
                <c:pt idx="40">
                  <c:v>0</c:v>
                </c:pt>
                <c:pt idx="41">
                  <c:v>200</c:v>
                </c:pt>
                <c:pt idx="42">
                  <c:v>150</c:v>
                </c:pt>
                <c:pt idx="43">
                  <c:v>600</c:v>
                </c:pt>
                <c:pt idx="44">
                  <c:v>0</c:v>
                </c:pt>
                <c:pt idx="45">
                  <c:v>300</c:v>
                </c:pt>
                <c:pt idx="46">
                  <c:v>650</c:v>
                </c:pt>
                <c:pt idx="47">
                  <c:v>300</c:v>
                </c:pt>
                <c:pt idx="48">
                  <c:v>300</c:v>
                </c:pt>
                <c:pt idx="49">
                  <c:v>300</c:v>
                </c:pt>
                <c:pt idx="50">
                  <c:v>0</c:v>
                </c:pt>
                <c:pt idx="51">
                  <c:v>25</c:v>
                </c:pt>
                <c:pt idx="52">
                  <c:v>200</c:v>
                </c:pt>
                <c:pt idx="53">
                  <c:v>250</c:v>
                </c:pt>
                <c:pt idx="54">
                  <c:v>250</c:v>
                </c:pt>
                <c:pt idx="55">
                  <c:v>0</c:v>
                </c:pt>
                <c:pt idx="56">
                  <c:v>0</c:v>
                </c:pt>
                <c:pt idx="57">
                  <c:v>0</c:v>
                </c:pt>
                <c:pt idx="58">
                  <c:v>0</c:v>
                </c:pt>
                <c:pt idx="59">
                  <c:v>0</c:v>
                </c:pt>
                <c:pt idx="60">
                  <c:v>0</c:v>
                </c:pt>
                <c:pt idx="61">
                  <c:v>0</c:v>
                </c:pt>
                <c:pt idx="62">
                  <c:v>0</c:v>
                </c:pt>
                <c:pt idx="63">
                  <c:v>0</c:v>
                </c:pt>
              </c:numCache>
            </c:numRef>
          </c:val>
        </c:ser>
        <c:dLbls>
          <c:showLegendKey val="0"/>
          <c:showVal val="0"/>
          <c:showCatName val="0"/>
          <c:showSerName val="0"/>
          <c:showPercent val="0"/>
          <c:showBubbleSize val="0"/>
        </c:dLbls>
        <c:gapWidth val="150"/>
        <c:overlap val="100"/>
        <c:axId val="264849664"/>
        <c:axId val="264843680"/>
      </c:barChart>
      <c:catAx>
        <c:axId val="26484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64843680"/>
        <c:crosses val="autoZero"/>
        <c:auto val="1"/>
        <c:lblAlgn val="ctr"/>
        <c:lblOffset val="100"/>
        <c:noMultiLvlLbl val="0"/>
      </c:catAx>
      <c:valAx>
        <c:axId val="2648436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4849664"/>
        <c:crosses val="autoZero"/>
        <c:crossBetween val="between"/>
      </c:valAx>
      <c:spPr>
        <a:noFill/>
        <a:ln>
          <a:noFill/>
        </a:ln>
        <a:effectLst/>
      </c:spPr>
    </c:plotArea>
    <c:legend>
      <c:legendPos val="b"/>
      <c:layout>
        <c:manualLayout>
          <c:xMode val="edge"/>
          <c:yMode val="edge"/>
          <c:x val="0.36453051119694069"/>
          <c:y val="0.90424409522718741"/>
          <c:w val="0.27093897760611863"/>
          <c:h val="5.78767553655168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64232480698651E-2"/>
          <c:y val="6.8300668669702996E-2"/>
          <c:w val="0.86638443296478884"/>
          <c:h val="0.655473240398188"/>
        </c:manualLayout>
      </c:layout>
      <c:barChart>
        <c:barDir val="col"/>
        <c:grouping val="clustered"/>
        <c:varyColors val="0"/>
        <c:ser>
          <c:idx val="1"/>
          <c:order val="0"/>
          <c:tx>
            <c:strRef>
              <c:f>Sheet1!$J$1</c:f>
              <c:strCache>
                <c:ptCount val="1"/>
                <c:pt idx="0">
                  <c:v>Closing Assets June 30, 2017</c:v>
                </c:pt>
              </c:strCache>
            </c:strRef>
          </c:tx>
          <c:spPr>
            <a:solidFill>
              <a:srgbClr val="990000"/>
            </a:solidFill>
            <a:ln>
              <a:noFill/>
            </a:ln>
            <a:effectLst/>
          </c:spPr>
          <c:invertIfNegative val="0"/>
          <c:cat>
            <c:strRef>
              <c:f>Sheet1!$B$2:$B$66</c:f>
              <c:strCache>
                <c:ptCount val="65"/>
                <c:pt idx="0">
                  <c:v>Central Florida</c:v>
                </c:pt>
                <c:pt idx="1">
                  <c:v>Naples</c:v>
                </c:pt>
                <c:pt idx="2">
                  <c:v>Atlanta</c:v>
                </c:pt>
                <c:pt idx="3">
                  <c:v>Denver</c:v>
                </c:pt>
                <c:pt idx="4">
                  <c:v>Palm Beach</c:v>
                </c:pt>
                <c:pt idx="5">
                  <c:v>Princeton</c:v>
                </c:pt>
                <c:pt idx="6">
                  <c:v>Philadelphia</c:v>
                </c:pt>
                <c:pt idx="7">
                  <c:v>Richmond</c:v>
                </c:pt>
                <c:pt idx="8">
                  <c:v>San Francisco</c:v>
                </c:pt>
                <c:pt idx="9">
                  <c:v>Boston</c:v>
                </c:pt>
                <c:pt idx="10">
                  <c:v>Maryland</c:v>
                </c:pt>
                <c:pt idx="11">
                  <c:v>Chicago</c:v>
                </c:pt>
                <c:pt idx="12">
                  <c:v>Houston</c:v>
                </c:pt>
                <c:pt idx="13">
                  <c:v>Austin</c:v>
                </c:pt>
                <c:pt idx="14">
                  <c:v>Portland</c:v>
                </c:pt>
                <c:pt idx="15">
                  <c:v>Seattle</c:v>
                </c:pt>
                <c:pt idx="16">
                  <c:v>St. Louis</c:v>
                </c:pt>
                <c:pt idx="17">
                  <c:v>Greenwich</c:v>
                </c:pt>
                <c:pt idx="18">
                  <c:v>Lexington</c:v>
                </c:pt>
                <c:pt idx="19">
                  <c:v>Charlottesville</c:v>
                </c:pt>
                <c:pt idx="20">
                  <c:v>Kentucky</c:v>
                </c:pt>
                <c:pt idx="21">
                  <c:v>Sandhills</c:v>
                </c:pt>
                <c:pt idx="22">
                  <c:v>Syracuse</c:v>
                </c:pt>
                <c:pt idx="23">
                  <c:v>New York City</c:v>
                </c:pt>
                <c:pt idx="24">
                  <c:v>Dallas</c:v>
                </c:pt>
                <c:pt idx="25">
                  <c:v>Cincinnati</c:v>
                </c:pt>
                <c:pt idx="26">
                  <c:v>Indianapolis</c:v>
                </c:pt>
                <c:pt idx="27">
                  <c:v>Cleveland</c:v>
                </c:pt>
                <c:pt idx="28">
                  <c:v>Charleston</c:v>
                </c:pt>
                <c:pt idx="29">
                  <c:v>Desert (Palm Springs)</c:v>
                </c:pt>
                <c:pt idx="30">
                  <c:v>Rochester</c:v>
                </c:pt>
                <c:pt idx="31">
                  <c:v>Fort Lauderdale</c:v>
                </c:pt>
                <c:pt idx="32">
                  <c:v>Tulsa</c:v>
                </c:pt>
                <c:pt idx="33">
                  <c:v>Shreveport</c:v>
                </c:pt>
                <c:pt idx="34">
                  <c:v>New Orleans</c:v>
                </c:pt>
                <c:pt idx="35">
                  <c:v>Salisbury</c:v>
                </c:pt>
                <c:pt idx="36">
                  <c:v>Oklahoma City</c:v>
                </c:pt>
                <c:pt idx="37">
                  <c:v>Colonial North Carolina</c:v>
                </c:pt>
                <c:pt idx="38">
                  <c:v>Research Triangle, NC</c:v>
                </c:pt>
                <c:pt idx="39">
                  <c:v>Southwest Virginia</c:v>
                </c:pt>
                <c:pt idx="40">
                  <c:v>Los Angeles</c:v>
                </c:pt>
                <c:pt idx="41">
                  <c:v>Washington, DC</c:v>
                </c:pt>
                <c:pt idx="42">
                  <c:v>Albany</c:v>
                </c:pt>
                <c:pt idx="43">
                  <c:v>Greensboro</c:v>
                </c:pt>
                <c:pt idx="44">
                  <c:v>Nashville</c:v>
                </c:pt>
                <c:pt idx="45">
                  <c:v>Monmouth County, NJ</c:v>
                </c:pt>
                <c:pt idx="46">
                  <c:v>Columbus</c:v>
                </c:pt>
                <c:pt idx="47">
                  <c:v>Jackson, MS</c:v>
                </c:pt>
                <c:pt idx="48">
                  <c:v>Birmingham</c:v>
                </c:pt>
                <c:pt idx="49">
                  <c:v>Michigan</c:v>
                </c:pt>
                <c:pt idx="50">
                  <c:v>Miami</c:v>
                </c:pt>
                <c:pt idx="51">
                  <c:v>Tucson</c:v>
                </c:pt>
                <c:pt idx="52">
                  <c:v>Hawaii</c:v>
                </c:pt>
                <c:pt idx="53">
                  <c:v>Charlotte</c:v>
                </c:pt>
                <c:pt idx="54">
                  <c:v>Jacksonville</c:v>
                </c:pt>
                <c:pt idx="55">
                  <c:v>Columbia</c:v>
                </c:pt>
                <c:pt idx="56">
                  <c:v>Kansas City</c:v>
                </c:pt>
                <c:pt idx="57">
                  <c:v>Savannah</c:v>
                </c:pt>
                <c:pt idx="58">
                  <c:v>Memphis</c:v>
                </c:pt>
                <c:pt idx="59">
                  <c:v>Delaware</c:v>
                </c:pt>
                <c:pt idx="60">
                  <c:v>Central Pennsylvania</c:v>
                </c:pt>
                <c:pt idx="61">
                  <c:v>Buffalo/Niagara Frontier</c:v>
                </c:pt>
                <c:pt idx="62">
                  <c:v>Phoenix</c:v>
                </c:pt>
                <c:pt idx="63">
                  <c:v>Rhode Island</c:v>
                </c:pt>
                <c:pt idx="64">
                  <c:v>San Diego</c:v>
                </c:pt>
              </c:strCache>
            </c:strRef>
          </c:cat>
          <c:val>
            <c:numRef>
              <c:f>Sheet1!$J$2:$J$66</c:f>
              <c:numCache>
                <c:formatCode>#,##0</c:formatCode>
                <c:ptCount val="65"/>
                <c:pt idx="0">
                  <c:v>3560729</c:v>
                </c:pt>
                <c:pt idx="1">
                  <c:v>343973</c:v>
                </c:pt>
                <c:pt idx="2">
                  <c:v>286427</c:v>
                </c:pt>
                <c:pt idx="3">
                  <c:v>256896</c:v>
                </c:pt>
                <c:pt idx="4">
                  <c:v>214330</c:v>
                </c:pt>
                <c:pt idx="5">
                  <c:v>183173</c:v>
                </c:pt>
                <c:pt idx="6">
                  <c:v>152578</c:v>
                </c:pt>
                <c:pt idx="7">
                  <c:v>150900</c:v>
                </c:pt>
                <c:pt idx="8">
                  <c:v>137310</c:v>
                </c:pt>
                <c:pt idx="9">
                  <c:v>117169</c:v>
                </c:pt>
                <c:pt idx="10">
                  <c:v>110807.61</c:v>
                </c:pt>
                <c:pt idx="11">
                  <c:v>107392</c:v>
                </c:pt>
                <c:pt idx="12">
                  <c:v>96713</c:v>
                </c:pt>
                <c:pt idx="13">
                  <c:v>77518</c:v>
                </c:pt>
                <c:pt idx="14">
                  <c:v>72769.5</c:v>
                </c:pt>
                <c:pt idx="15">
                  <c:v>65414</c:v>
                </c:pt>
                <c:pt idx="16">
                  <c:v>51119</c:v>
                </c:pt>
                <c:pt idx="17">
                  <c:v>44391</c:v>
                </c:pt>
                <c:pt idx="18">
                  <c:v>39879</c:v>
                </c:pt>
                <c:pt idx="19">
                  <c:v>38695</c:v>
                </c:pt>
                <c:pt idx="20">
                  <c:v>34105</c:v>
                </c:pt>
                <c:pt idx="21">
                  <c:v>30946.339999999997</c:v>
                </c:pt>
                <c:pt idx="22">
                  <c:v>27592</c:v>
                </c:pt>
                <c:pt idx="23">
                  <c:v>26577</c:v>
                </c:pt>
                <c:pt idx="24">
                  <c:v>26560</c:v>
                </c:pt>
                <c:pt idx="25">
                  <c:v>23926</c:v>
                </c:pt>
                <c:pt idx="26">
                  <c:v>22174</c:v>
                </c:pt>
                <c:pt idx="27">
                  <c:v>20632</c:v>
                </c:pt>
                <c:pt idx="28">
                  <c:v>20610</c:v>
                </c:pt>
                <c:pt idx="29">
                  <c:v>20424</c:v>
                </c:pt>
                <c:pt idx="30">
                  <c:v>20215</c:v>
                </c:pt>
                <c:pt idx="31">
                  <c:v>18879</c:v>
                </c:pt>
                <c:pt idx="32">
                  <c:v>17025</c:v>
                </c:pt>
                <c:pt idx="33">
                  <c:v>15512</c:v>
                </c:pt>
                <c:pt idx="34">
                  <c:v>14856</c:v>
                </c:pt>
                <c:pt idx="35">
                  <c:v>14094</c:v>
                </c:pt>
                <c:pt idx="36">
                  <c:v>12234</c:v>
                </c:pt>
                <c:pt idx="37">
                  <c:v>12111</c:v>
                </c:pt>
                <c:pt idx="38">
                  <c:v>10863</c:v>
                </c:pt>
                <c:pt idx="39">
                  <c:v>10537</c:v>
                </c:pt>
                <c:pt idx="40">
                  <c:v>8931.1100000000042</c:v>
                </c:pt>
                <c:pt idx="41">
                  <c:v>8443</c:v>
                </c:pt>
                <c:pt idx="42">
                  <c:v>8241.2000000000007</c:v>
                </c:pt>
                <c:pt idx="43">
                  <c:v>8123</c:v>
                </c:pt>
                <c:pt idx="44">
                  <c:v>7545</c:v>
                </c:pt>
                <c:pt idx="45">
                  <c:v>7380</c:v>
                </c:pt>
                <c:pt idx="46">
                  <c:v>6314</c:v>
                </c:pt>
                <c:pt idx="47">
                  <c:v>4953</c:v>
                </c:pt>
                <c:pt idx="48">
                  <c:v>4394</c:v>
                </c:pt>
                <c:pt idx="49">
                  <c:v>3979</c:v>
                </c:pt>
                <c:pt idx="50">
                  <c:v>3765.6799999999994</c:v>
                </c:pt>
                <c:pt idx="51">
                  <c:v>3650</c:v>
                </c:pt>
                <c:pt idx="52">
                  <c:v>3493</c:v>
                </c:pt>
                <c:pt idx="53">
                  <c:v>3042</c:v>
                </c:pt>
                <c:pt idx="54">
                  <c:v>2279</c:v>
                </c:pt>
                <c:pt idx="55">
                  <c:v>1979.13</c:v>
                </c:pt>
                <c:pt idx="56">
                  <c:v>1761</c:v>
                </c:pt>
                <c:pt idx="57">
                  <c:v>1258</c:v>
                </c:pt>
                <c:pt idx="58">
                  <c:v>1181</c:v>
                </c:pt>
                <c:pt idx="59">
                  <c:v>806</c:v>
                </c:pt>
                <c:pt idx="60">
                  <c:v>735</c:v>
                </c:pt>
                <c:pt idx="61">
                  <c:v>0</c:v>
                </c:pt>
                <c:pt idx="62">
                  <c:v>0</c:v>
                </c:pt>
                <c:pt idx="63">
                  <c:v>0</c:v>
                </c:pt>
                <c:pt idx="64">
                  <c:v>0</c:v>
                </c:pt>
              </c:numCache>
            </c:numRef>
          </c:val>
        </c:ser>
        <c:dLbls>
          <c:showLegendKey val="0"/>
          <c:showVal val="0"/>
          <c:showCatName val="0"/>
          <c:showSerName val="0"/>
          <c:showPercent val="0"/>
          <c:showBubbleSize val="0"/>
        </c:dLbls>
        <c:gapWidth val="50"/>
        <c:axId val="264844768"/>
        <c:axId val="264845312"/>
      </c:barChart>
      <c:barChart>
        <c:barDir val="col"/>
        <c:grouping val="clustered"/>
        <c:varyColors val="0"/>
        <c:ser>
          <c:idx val="2"/>
          <c:order val="1"/>
          <c:tx>
            <c:strRef>
              <c:f>Sheet1!$AL$1</c:f>
              <c:strCache>
                <c:ptCount val="1"/>
                <c:pt idx="0">
                  <c:v>Total Members June 30, 2018</c:v>
                </c:pt>
              </c:strCache>
            </c:strRef>
          </c:tx>
          <c:spPr>
            <a:pattFill prst="pct70">
              <a:fgClr>
                <a:schemeClr val="accent1">
                  <a:lumMod val="50000"/>
                </a:schemeClr>
              </a:fgClr>
              <a:bgClr>
                <a:srgbClr val="FF6600"/>
              </a:bgClr>
            </a:pattFill>
            <a:ln>
              <a:solidFill>
                <a:schemeClr val="accent1"/>
              </a:solidFill>
            </a:ln>
            <a:effectLst/>
          </c:spPr>
          <c:invertIfNegative val="0"/>
          <c:cat>
            <c:strRef>
              <c:f>Sheet1!$B$2:$B$66</c:f>
              <c:strCache>
                <c:ptCount val="65"/>
                <c:pt idx="0">
                  <c:v>Central Florida</c:v>
                </c:pt>
                <c:pt idx="1">
                  <c:v>Naples</c:v>
                </c:pt>
                <c:pt idx="2">
                  <c:v>Atlanta</c:v>
                </c:pt>
                <c:pt idx="3">
                  <c:v>Denver</c:v>
                </c:pt>
                <c:pt idx="4">
                  <c:v>Palm Beach</c:v>
                </c:pt>
                <c:pt idx="5">
                  <c:v>Princeton</c:v>
                </c:pt>
                <c:pt idx="6">
                  <c:v>Philadelphia</c:v>
                </c:pt>
                <c:pt idx="7">
                  <c:v>Richmond</c:v>
                </c:pt>
                <c:pt idx="8">
                  <c:v>San Francisco</c:v>
                </c:pt>
                <c:pt idx="9">
                  <c:v>Boston</c:v>
                </c:pt>
                <c:pt idx="10">
                  <c:v>Maryland</c:v>
                </c:pt>
                <c:pt idx="11">
                  <c:v>Chicago</c:v>
                </c:pt>
                <c:pt idx="12">
                  <c:v>Houston</c:v>
                </c:pt>
                <c:pt idx="13">
                  <c:v>Austin</c:v>
                </c:pt>
                <c:pt idx="14">
                  <c:v>Portland</c:v>
                </c:pt>
                <c:pt idx="15">
                  <c:v>Seattle</c:v>
                </c:pt>
                <c:pt idx="16">
                  <c:v>St. Louis</c:v>
                </c:pt>
                <c:pt idx="17">
                  <c:v>Greenwich</c:v>
                </c:pt>
                <c:pt idx="18">
                  <c:v>Lexington</c:v>
                </c:pt>
                <c:pt idx="19">
                  <c:v>Charlottesville</c:v>
                </c:pt>
                <c:pt idx="20">
                  <c:v>Kentucky</c:v>
                </c:pt>
                <c:pt idx="21">
                  <c:v>Sandhills</c:v>
                </c:pt>
                <c:pt idx="22">
                  <c:v>Syracuse</c:v>
                </c:pt>
                <c:pt idx="23">
                  <c:v>New York City</c:v>
                </c:pt>
                <c:pt idx="24">
                  <c:v>Dallas</c:v>
                </c:pt>
                <c:pt idx="25">
                  <c:v>Cincinnati</c:v>
                </c:pt>
                <c:pt idx="26">
                  <c:v>Indianapolis</c:v>
                </c:pt>
                <c:pt idx="27">
                  <c:v>Cleveland</c:v>
                </c:pt>
                <c:pt idx="28">
                  <c:v>Charleston</c:v>
                </c:pt>
                <c:pt idx="29">
                  <c:v>Desert (Palm Springs)</c:v>
                </c:pt>
                <c:pt idx="30">
                  <c:v>Rochester</c:v>
                </c:pt>
                <c:pt idx="31">
                  <c:v>Fort Lauderdale</c:v>
                </c:pt>
                <c:pt idx="32">
                  <c:v>Tulsa</c:v>
                </c:pt>
                <c:pt idx="33">
                  <c:v>Shreveport</c:v>
                </c:pt>
                <c:pt idx="34">
                  <c:v>New Orleans</c:v>
                </c:pt>
                <c:pt idx="35">
                  <c:v>Salisbury</c:v>
                </c:pt>
                <c:pt idx="36">
                  <c:v>Oklahoma City</c:v>
                </c:pt>
                <c:pt idx="37">
                  <c:v>Colonial North Carolina</c:v>
                </c:pt>
                <c:pt idx="38">
                  <c:v>Research Triangle, NC</c:v>
                </c:pt>
                <c:pt idx="39">
                  <c:v>Southwest Virginia</c:v>
                </c:pt>
                <c:pt idx="40">
                  <c:v>Los Angeles</c:v>
                </c:pt>
                <c:pt idx="41">
                  <c:v>Washington, DC</c:v>
                </c:pt>
                <c:pt idx="42">
                  <c:v>Albany</c:v>
                </c:pt>
                <c:pt idx="43">
                  <c:v>Greensboro</c:v>
                </c:pt>
                <c:pt idx="44">
                  <c:v>Nashville</c:v>
                </c:pt>
                <c:pt idx="45">
                  <c:v>Monmouth County, NJ</c:v>
                </c:pt>
                <c:pt idx="46">
                  <c:v>Columbus</c:v>
                </c:pt>
                <c:pt idx="47">
                  <c:v>Jackson, MS</c:v>
                </c:pt>
                <c:pt idx="48">
                  <c:v>Birmingham</c:v>
                </c:pt>
                <c:pt idx="49">
                  <c:v>Michigan</c:v>
                </c:pt>
                <c:pt idx="50">
                  <c:v>Miami</c:v>
                </c:pt>
                <c:pt idx="51">
                  <c:v>Tucson</c:v>
                </c:pt>
                <c:pt idx="52">
                  <c:v>Hawaii</c:v>
                </c:pt>
                <c:pt idx="53">
                  <c:v>Charlotte</c:v>
                </c:pt>
                <c:pt idx="54">
                  <c:v>Jacksonville</c:v>
                </c:pt>
                <c:pt idx="55">
                  <c:v>Columbia</c:v>
                </c:pt>
                <c:pt idx="56">
                  <c:v>Kansas City</c:v>
                </c:pt>
                <c:pt idx="57">
                  <c:v>Savannah</c:v>
                </c:pt>
                <c:pt idx="58">
                  <c:v>Memphis</c:v>
                </c:pt>
                <c:pt idx="59">
                  <c:v>Delaware</c:v>
                </c:pt>
                <c:pt idx="60">
                  <c:v>Central Pennsylvania</c:v>
                </c:pt>
                <c:pt idx="61">
                  <c:v>Buffalo/Niagara Frontier</c:v>
                </c:pt>
                <c:pt idx="62">
                  <c:v>Phoenix</c:v>
                </c:pt>
                <c:pt idx="63">
                  <c:v>Rhode Island</c:v>
                </c:pt>
                <c:pt idx="64">
                  <c:v>San Diego</c:v>
                </c:pt>
              </c:strCache>
            </c:strRef>
          </c:cat>
          <c:val>
            <c:numRef>
              <c:f>Sheet1!$AL$2:$AL$66</c:f>
              <c:numCache>
                <c:formatCode>0</c:formatCode>
                <c:ptCount val="65"/>
                <c:pt idx="0">
                  <c:v>206</c:v>
                </c:pt>
                <c:pt idx="1">
                  <c:v>111</c:v>
                </c:pt>
                <c:pt idx="2">
                  <c:v>113</c:v>
                </c:pt>
                <c:pt idx="3">
                  <c:v>50</c:v>
                </c:pt>
                <c:pt idx="4">
                  <c:v>191</c:v>
                </c:pt>
                <c:pt idx="5">
                  <c:v>48</c:v>
                </c:pt>
                <c:pt idx="6">
                  <c:v>132</c:v>
                </c:pt>
                <c:pt idx="7">
                  <c:v>69</c:v>
                </c:pt>
                <c:pt idx="8">
                  <c:v>53</c:v>
                </c:pt>
                <c:pt idx="9">
                  <c:v>68</c:v>
                </c:pt>
                <c:pt idx="10">
                  <c:v>0</c:v>
                </c:pt>
                <c:pt idx="11">
                  <c:v>89</c:v>
                </c:pt>
                <c:pt idx="12">
                  <c:v>49</c:v>
                </c:pt>
                <c:pt idx="13">
                  <c:v>76</c:v>
                </c:pt>
                <c:pt idx="14">
                  <c:v>25</c:v>
                </c:pt>
                <c:pt idx="15">
                  <c:v>92</c:v>
                </c:pt>
                <c:pt idx="16">
                  <c:v>107</c:v>
                </c:pt>
                <c:pt idx="17">
                  <c:v>184</c:v>
                </c:pt>
                <c:pt idx="18">
                  <c:v>101</c:v>
                </c:pt>
                <c:pt idx="19">
                  <c:v>96</c:v>
                </c:pt>
                <c:pt idx="20">
                  <c:v>75</c:v>
                </c:pt>
                <c:pt idx="21">
                  <c:v>165</c:v>
                </c:pt>
                <c:pt idx="22">
                  <c:v>87</c:v>
                </c:pt>
                <c:pt idx="23">
                  <c:v>135</c:v>
                </c:pt>
                <c:pt idx="24">
                  <c:v>35</c:v>
                </c:pt>
                <c:pt idx="25">
                  <c:v>76</c:v>
                </c:pt>
                <c:pt idx="26">
                  <c:v>58</c:v>
                </c:pt>
                <c:pt idx="27">
                  <c:v>63</c:v>
                </c:pt>
                <c:pt idx="28">
                  <c:v>63</c:v>
                </c:pt>
                <c:pt idx="29">
                  <c:v>35</c:v>
                </c:pt>
                <c:pt idx="30">
                  <c:v>1</c:v>
                </c:pt>
                <c:pt idx="31">
                  <c:v>1</c:v>
                </c:pt>
                <c:pt idx="32">
                  <c:v>36</c:v>
                </c:pt>
                <c:pt idx="33">
                  <c:v>283</c:v>
                </c:pt>
                <c:pt idx="34">
                  <c:v>148</c:v>
                </c:pt>
                <c:pt idx="35">
                  <c:v>88</c:v>
                </c:pt>
                <c:pt idx="36">
                  <c:v>41</c:v>
                </c:pt>
                <c:pt idx="37">
                  <c:v>61</c:v>
                </c:pt>
                <c:pt idx="38">
                  <c:v>120</c:v>
                </c:pt>
                <c:pt idx="39">
                  <c:v>100</c:v>
                </c:pt>
                <c:pt idx="40">
                  <c:v>48</c:v>
                </c:pt>
                <c:pt idx="41">
                  <c:v>47</c:v>
                </c:pt>
                <c:pt idx="42">
                  <c:v>27</c:v>
                </c:pt>
                <c:pt idx="43">
                  <c:v>75</c:v>
                </c:pt>
                <c:pt idx="44">
                  <c:v>59</c:v>
                </c:pt>
                <c:pt idx="45">
                  <c:v>41</c:v>
                </c:pt>
                <c:pt idx="46">
                  <c:v>26</c:v>
                </c:pt>
                <c:pt idx="47">
                  <c:v>46</c:v>
                </c:pt>
                <c:pt idx="48">
                  <c:v>32</c:v>
                </c:pt>
                <c:pt idx="49">
                  <c:v>7</c:v>
                </c:pt>
                <c:pt idx="50">
                  <c:v>1</c:v>
                </c:pt>
                <c:pt idx="51">
                  <c:v>7</c:v>
                </c:pt>
                <c:pt idx="52">
                  <c:v>6</c:v>
                </c:pt>
                <c:pt idx="53">
                  <c:v>46</c:v>
                </c:pt>
                <c:pt idx="54">
                  <c:v>39</c:v>
                </c:pt>
                <c:pt idx="55">
                  <c:v>34</c:v>
                </c:pt>
                <c:pt idx="56">
                  <c:v>48</c:v>
                </c:pt>
                <c:pt idx="57">
                  <c:v>76</c:v>
                </c:pt>
                <c:pt idx="58">
                  <c:v>141</c:v>
                </c:pt>
                <c:pt idx="59">
                  <c:v>1</c:v>
                </c:pt>
                <c:pt idx="60">
                  <c:v>13</c:v>
                </c:pt>
                <c:pt idx="61">
                  <c:v>0</c:v>
                </c:pt>
                <c:pt idx="62">
                  <c:v>2</c:v>
                </c:pt>
                <c:pt idx="63">
                  <c:v>63</c:v>
                </c:pt>
                <c:pt idx="64">
                  <c:v>1</c:v>
                </c:pt>
              </c:numCache>
            </c:numRef>
          </c:val>
        </c:ser>
        <c:dLbls>
          <c:showLegendKey val="0"/>
          <c:showVal val="0"/>
          <c:showCatName val="0"/>
          <c:showSerName val="0"/>
          <c:showPercent val="0"/>
          <c:showBubbleSize val="0"/>
        </c:dLbls>
        <c:gapWidth val="150"/>
        <c:axId val="264851840"/>
        <c:axId val="264847488"/>
      </c:barChart>
      <c:catAx>
        <c:axId val="26484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64845312"/>
        <c:crosses val="autoZero"/>
        <c:auto val="1"/>
        <c:lblAlgn val="ctr"/>
        <c:lblOffset val="100"/>
        <c:noMultiLvlLbl val="0"/>
      </c:catAx>
      <c:valAx>
        <c:axId val="264845312"/>
        <c:scaling>
          <c:orientation val="minMax"/>
          <c:max val="400000"/>
        </c:scaling>
        <c:delete val="0"/>
        <c:axPos val="l"/>
        <c:majorGridlines>
          <c:spPr>
            <a:ln w="12700" cap="flat" cmpd="sng" algn="ctr">
              <a:solidFill>
                <a:schemeClr val="bg1">
                  <a:lumMod val="7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Assets</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solidFill>
              <a:srgbClr val="990000"/>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4844768"/>
        <c:crosses val="autoZero"/>
        <c:crossBetween val="between"/>
        <c:majorUnit val="50000"/>
      </c:valAx>
      <c:valAx>
        <c:axId val="264847488"/>
        <c:scaling>
          <c:orientation val="minMax"/>
        </c:scaling>
        <c:delete val="0"/>
        <c:axPos val="r"/>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Members</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4851840"/>
        <c:crosses val="max"/>
        <c:crossBetween val="between"/>
        <c:majorUnit val="25"/>
      </c:valAx>
      <c:catAx>
        <c:axId val="264851840"/>
        <c:scaling>
          <c:orientation val="minMax"/>
        </c:scaling>
        <c:delete val="1"/>
        <c:axPos val="b"/>
        <c:numFmt formatCode="General" sourceLinked="1"/>
        <c:majorTickMark val="out"/>
        <c:minorTickMark val="none"/>
        <c:tickLblPos val="nextTo"/>
        <c:crossAx val="264847488"/>
        <c:crosses val="autoZero"/>
        <c:auto val="1"/>
        <c:lblAlgn val="ctr"/>
        <c:lblOffset val="100"/>
        <c:noMultiLvlLbl val="0"/>
      </c:catAx>
      <c:spPr>
        <a:noFill/>
        <a:ln>
          <a:noFill/>
        </a:ln>
        <a:effectLst/>
      </c:spPr>
    </c:plotArea>
    <c:legend>
      <c:legendPos val="b"/>
      <c:layout>
        <c:manualLayout>
          <c:xMode val="edge"/>
          <c:yMode val="edge"/>
          <c:x val="0.15750656401013421"/>
          <c:y val="0.90235044114978791"/>
          <c:w val="0.21862075343107185"/>
          <c:h val="8.723458999773453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'Branches with and WO Shakespear'!$BS$1</c:f>
              <c:strCache>
                <c:ptCount val="1"/>
                <c:pt idx="0">
                  <c:v># ESU Programs</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'Branches with and WO Shakespear'!$B$2:$B$66</c:f>
              <c:strCache>
                <c:ptCount val="65"/>
                <c:pt idx="0">
                  <c:v>New York City</c:v>
                </c:pt>
                <c:pt idx="1">
                  <c:v>St. Louis</c:v>
                </c:pt>
                <c:pt idx="2">
                  <c:v>Atlanta</c:v>
                </c:pt>
                <c:pt idx="3">
                  <c:v>Indianapolis</c:v>
                </c:pt>
                <c:pt idx="4">
                  <c:v>Cleveland</c:v>
                </c:pt>
                <c:pt idx="5">
                  <c:v>Los Angeles</c:v>
                </c:pt>
                <c:pt idx="6">
                  <c:v>San Francisco</c:v>
                </c:pt>
                <c:pt idx="7">
                  <c:v>Central Florida</c:v>
                </c:pt>
                <c:pt idx="8">
                  <c:v>Kansas City</c:v>
                </c:pt>
                <c:pt idx="9">
                  <c:v>Kentucky</c:v>
                </c:pt>
                <c:pt idx="10">
                  <c:v>Monmouth County, NJ</c:v>
                </c:pt>
                <c:pt idx="11">
                  <c:v>New Orleans</c:v>
                </c:pt>
                <c:pt idx="12">
                  <c:v>Palm Beach</c:v>
                </c:pt>
                <c:pt idx="13">
                  <c:v>Austin</c:v>
                </c:pt>
                <c:pt idx="14">
                  <c:v>Washington, DC</c:v>
                </c:pt>
                <c:pt idx="15">
                  <c:v>Denver</c:v>
                </c:pt>
                <c:pt idx="16">
                  <c:v>Sandhills</c:v>
                </c:pt>
                <c:pt idx="17">
                  <c:v>Central Pennsylvania</c:v>
                </c:pt>
                <c:pt idx="18">
                  <c:v>Greenwich</c:v>
                </c:pt>
                <c:pt idx="19">
                  <c:v>Princeton</c:v>
                </c:pt>
                <c:pt idx="20">
                  <c:v>Rochester</c:v>
                </c:pt>
                <c:pt idx="21">
                  <c:v>Seattle</c:v>
                </c:pt>
                <c:pt idx="22">
                  <c:v>Charlottesville</c:v>
                </c:pt>
                <c:pt idx="23">
                  <c:v>Research Triangle, NC</c:v>
                </c:pt>
                <c:pt idx="24">
                  <c:v>Columbus</c:v>
                </c:pt>
                <c:pt idx="25">
                  <c:v>Houston</c:v>
                </c:pt>
                <c:pt idx="26">
                  <c:v>Naples</c:v>
                </c:pt>
                <c:pt idx="27">
                  <c:v>Fort Lauderdale</c:v>
                </c:pt>
                <c:pt idx="28">
                  <c:v>Portland</c:v>
                </c:pt>
                <c:pt idx="29">
                  <c:v>Jacksonville, FL </c:v>
                </c:pt>
                <c:pt idx="30">
                  <c:v>Richmond</c:v>
                </c:pt>
                <c:pt idx="31">
                  <c:v>Syracuse</c:v>
                </c:pt>
                <c:pt idx="32">
                  <c:v>Boston</c:v>
                </c:pt>
                <c:pt idx="33">
                  <c:v>Chicago</c:v>
                </c:pt>
                <c:pt idx="34">
                  <c:v>Hawaii</c:v>
                </c:pt>
                <c:pt idx="35">
                  <c:v>Nashville</c:v>
                </c:pt>
                <c:pt idx="36">
                  <c:v>Rhode Island</c:v>
                </c:pt>
                <c:pt idx="37">
                  <c:v>Albany</c:v>
                </c:pt>
                <c:pt idx="38">
                  <c:v>Tucson</c:v>
                </c:pt>
                <c:pt idx="39">
                  <c:v>Oklahoma City</c:v>
                </c:pt>
                <c:pt idx="40">
                  <c:v>Dallas</c:v>
                </c:pt>
                <c:pt idx="41">
                  <c:v>Lexington</c:v>
                </c:pt>
                <c:pt idx="42">
                  <c:v>Desert (Palm Springs)</c:v>
                </c:pt>
                <c:pt idx="43">
                  <c:v>Philadelphia</c:v>
                </c:pt>
                <c:pt idx="44">
                  <c:v>San Diego</c:v>
                </c:pt>
                <c:pt idx="45">
                  <c:v>Charlotte</c:v>
                </c:pt>
                <c:pt idx="46">
                  <c:v>Cincinnati</c:v>
                </c:pt>
                <c:pt idx="47">
                  <c:v>Colonial North Carolina</c:v>
                </c:pt>
                <c:pt idx="48">
                  <c:v>Greensboro</c:v>
                </c:pt>
                <c:pt idx="49">
                  <c:v>Memphis</c:v>
                </c:pt>
                <c:pt idx="50">
                  <c:v>Phoenix</c:v>
                </c:pt>
                <c:pt idx="51">
                  <c:v>Buffalo/Niagara Frontier</c:v>
                </c:pt>
                <c:pt idx="52">
                  <c:v>Delaware</c:v>
                </c:pt>
                <c:pt idx="53">
                  <c:v>Savannah</c:v>
                </c:pt>
                <c:pt idx="54">
                  <c:v>Southwest Virginia</c:v>
                </c:pt>
                <c:pt idx="55">
                  <c:v>Miami</c:v>
                </c:pt>
                <c:pt idx="56">
                  <c:v>Tulsa</c:v>
                </c:pt>
                <c:pt idx="57">
                  <c:v>Birmingham</c:v>
                </c:pt>
                <c:pt idx="58">
                  <c:v>Charleston</c:v>
                </c:pt>
                <c:pt idx="59">
                  <c:v>Columbia</c:v>
                </c:pt>
                <c:pt idx="60">
                  <c:v>Jackson, MS</c:v>
                </c:pt>
                <c:pt idx="61">
                  <c:v>Maryland</c:v>
                </c:pt>
                <c:pt idx="62">
                  <c:v>Michigan</c:v>
                </c:pt>
                <c:pt idx="63">
                  <c:v>Salisbury</c:v>
                </c:pt>
                <c:pt idx="64">
                  <c:v>Shreveport</c:v>
                </c:pt>
              </c:strCache>
            </c:strRef>
          </c:cat>
          <c:val>
            <c:numRef>
              <c:f>'Branches with and WO Shakespear'!$BS$2:$BS$66</c:f>
              <c:numCache>
                <c:formatCode>General</c:formatCode>
                <c:ptCount val="65"/>
                <c:pt idx="0">
                  <c:v>4</c:v>
                </c:pt>
                <c:pt idx="1">
                  <c:v>3</c:v>
                </c:pt>
                <c:pt idx="2">
                  <c:v>3</c:v>
                </c:pt>
                <c:pt idx="3">
                  <c:v>3</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pt idx="24">
                  <c:v>2</c:v>
                </c:pt>
                <c:pt idx="25">
                  <c:v>2</c:v>
                </c:pt>
                <c:pt idx="26">
                  <c:v>2</c:v>
                </c:pt>
                <c:pt idx="27">
                  <c:v>2</c:v>
                </c:pt>
                <c:pt idx="28">
                  <c:v>2</c:v>
                </c:pt>
                <c:pt idx="29">
                  <c:v>2</c:v>
                </c:pt>
                <c:pt idx="30">
                  <c:v>2</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0</c:v>
                </c:pt>
                <c:pt idx="58">
                  <c:v>0</c:v>
                </c:pt>
                <c:pt idx="59">
                  <c:v>0</c:v>
                </c:pt>
                <c:pt idx="60">
                  <c:v>0</c:v>
                </c:pt>
                <c:pt idx="61">
                  <c:v>0</c:v>
                </c:pt>
                <c:pt idx="62">
                  <c:v>0</c:v>
                </c:pt>
                <c:pt idx="63">
                  <c:v>0</c:v>
                </c:pt>
                <c:pt idx="64">
                  <c:v>0</c:v>
                </c:pt>
              </c:numCache>
            </c:numRef>
          </c:val>
        </c:ser>
        <c:dLbls>
          <c:showLegendKey val="0"/>
          <c:showVal val="0"/>
          <c:showCatName val="0"/>
          <c:showSerName val="0"/>
          <c:showPercent val="0"/>
          <c:showBubbleSize val="0"/>
        </c:dLbls>
        <c:gapWidth val="219"/>
        <c:overlap val="-27"/>
        <c:axId val="264848576"/>
        <c:axId val="264853472"/>
      </c:barChart>
      <c:catAx>
        <c:axId val="26484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64853472"/>
        <c:crosses val="autoZero"/>
        <c:auto val="1"/>
        <c:lblAlgn val="ctr"/>
        <c:lblOffset val="100"/>
        <c:noMultiLvlLbl val="0"/>
      </c:catAx>
      <c:valAx>
        <c:axId val="264853472"/>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 Programs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4848576"/>
        <c:crosses val="autoZero"/>
        <c:crossBetween val="between"/>
        <c:majorUnit val="1"/>
      </c:valAx>
      <c:spPr>
        <a:noFill/>
        <a:ln>
          <a:noFill/>
        </a:ln>
        <a:effectLst/>
      </c:spPr>
    </c:plotArea>
    <c:legend>
      <c:legendPos val="b"/>
      <c:layout>
        <c:manualLayout>
          <c:xMode val="edge"/>
          <c:yMode val="edge"/>
          <c:x val="0.46411615935979089"/>
          <c:y val="0.85376973293880865"/>
          <c:w val="0.11724642102235762"/>
          <c:h val="6.894802133612919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970038936471846E-2"/>
          <c:y val="3.5534612891457901E-2"/>
          <c:w val="0.89909328236704766"/>
          <c:h val="0.69795176228097755"/>
        </c:manualLayout>
      </c:layout>
      <c:barChart>
        <c:barDir val="col"/>
        <c:grouping val="clustered"/>
        <c:varyColors val="0"/>
        <c:ser>
          <c:idx val="2"/>
          <c:order val="2"/>
          <c:tx>
            <c:strRef>
              <c:f>Sheet1!$BL$1</c:f>
              <c:strCache>
                <c:ptCount val="1"/>
                <c:pt idx="0">
                  <c:v>Total TLab Amount Funded by Branches 2017-18</c:v>
                </c:pt>
              </c:strCache>
            </c:strRef>
          </c:tx>
          <c:spPr>
            <a:solidFill>
              <a:srgbClr val="002060"/>
            </a:solidFill>
            <a:ln>
              <a:noFill/>
            </a:ln>
            <a:effectLst/>
          </c:spPr>
          <c:invertIfNegative val="0"/>
          <c:cat>
            <c:strRef>
              <c:f>Sheet1!$B$2:$B$66</c:f>
              <c:strCache>
                <c:ptCount val="65"/>
                <c:pt idx="0">
                  <c:v>Central Florida</c:v>
                </c:pt>
                <c:pt idx="1">
                  <c:v>Kentucky</c:v>
                </c:pt>
                <c:pt idx="2">
                  <c:v>Naples</c:v>
                </c:pt>
                <c:pt idx="3">
                  <c:v>Princeton</c:v>
                </c:pt>
                <c:pt idx="4">
                  <c:v>Palm Beach</c:v>
                </c:pt>
                <c:pt idx="5">
                  <c:v>Greenwich</c:v>
                </c:pt>
                <c:pt idx="6">
                  <c:v>Denver</c:v>
                </c:pt>
                <c:pt idx="7">
                  <c:v>Houston</c:v>
                </c:pt>
                <c:pt idx="8">
                  <c:v>Richmond</c:v>
                </c:pt>
                <c:pt idx="9">
                  <c:v>Cleveland</c:v>
                </c:pt>
                <c:pt idx="10">
                  <c:v>New York City</c:v>
                </c:pt>
                <c:pt idx="11">
                  <c:v>Charlottesville</c:v>
                </c:pt>
                <c:pt idx="12">
                  <c:v>Atlanta</c:v>
                </c:pt>
                <c:pt idx="13">
                  <c:v>Los Angeles</c:v>
                </c:pt>
                <c:pt idx="14">
                  <c:v>Austin</c:v>
                </c:pt>
                <c:pt idx="15">
                  <c:v>St. Louis</c:v>
                </c:pt>
                <c:pt idx="16">
                  <c:v>San Francisco</c:v>
                </c:pt>
                <c:pt idx="17">
                  <c:v>Fort Lauderdale</c:v>
                </c:pt>
                <c:pt idx="18">
                  <c:v>Rochester</c:v>
                </c:pt>
                <c:pt idx="19">
                  <c:v>New Orleans</c:v>
                </c:pt>
                <c:pt idx="20">
                  <c:v>Research Triangle, NC</c:v>
                </c:pt>
                <c:pt idx="21">
                  <c:v>Indianapolis</c:v>
                </c:pt>
                <c:pt idx="22">
                  <c:v>Washington, DC</c:v>
                </c:pt>
                <c:pt idx="23">
                  <c:v>Albany</c:v>
                </c:pt>
                <c:pt idx="24">
                  <c:v>Birmingham</c:v>
                </c:pt>
                <c:pt idx="25">
                  <c:v>Boston</c:v>
                </c:pt>
                <c:pt idx="26">
                  <c:v>Buffalo/Niagara Frontier</c:v>
                </c:pt>
                <c:pt idx="27">
                  <c:v>Central Pennsylvania</c:v>
                </c:pt>
                <c:pt idx="28">
                  <c:v>Charleston</c:v>
                </c:pt>
                <c:pt idx="29">
                  <c:v>Charlotte</c:v>
                </c:pt>
                <c:pt idx="30">
                  <c:v>Chicago</c:v>
                </c:pt>
                <c:pt idx="31">
                  <c:v>Cincinnati</c:v>
                </c:pt>
                <c:pt idx="32">
                  <c:v>Colonial North Carolina</c:v>
                </c:pt>
                <c:pt idx="33">
                  <c:v>Columbia</c:v>
                </c:pt>
                <c:pt idx="34">
                  <c:v>Columbus</c:v>
                </c:pt>
                <c:pt idx="35">
                  <c:v>Dallas</c:v>
                </c:pt>
                <c:pt idx="36">
                  <c:v>Delaware</c:v>
                </c:pt>
                <c:pt idx="37">
                  <c:v>Desert (Palm Springs)</c:v>
                </c:pt>
                <c:pt idx="38">
                  <c:v>Greensboro</c:v>
                </c:pt>
                <c:pt idx="39">
                  <c:v>Hawaii</c:v>
                </c:pt>
                <c:pt idx="40">
                  <c:v>Jackson, MS</c:v>
                </c:pt>
                <c:pt idx="41">
                  <c:v>Jacksonville, FL </c:v>
                </c:pt>
                <c:pt idx="42">
                  <c:v>Kansas City</c:v>
                </c:pt>
                <c:pt idx="43">
                  <c:v>Lexington</c:v>
                </c:pt>
                <c:pt idx="44">
                  <c:v>Maryland</c:v>
                </c:pt>
                <c:pt idx="45">
                  <c:v>Memphis</c:v>
                </c:pt>
                <c:pt idx="46">
                  <c:v>Miami</c:v>
                </c:pt>
                <c:pt idx="47">
                  <c:v>Michigan</c:v>
                </c:pt>
                <c:pt idx="48">
                  <c:v>Monmouth County, NJ</c:v>
                </c:pt>
                <c:pt idx="49">
                  <c:v>Nashville</c:v>
                </c:pt>
                <c:pt idx="50">
                  <c:v>Oklahoma City/Tulsa</c:v>
                </c:pt>
                <c:pt idx="51">
                  <c:v>Philadelphia</c:v>
                </c:pt>
                <c:pt idx="52">
                  <c:v>Phoenix</c:v>
                </c:pt>
                <c:pt idx="53">
                  <c:v>Portland</c:v>
                </c:pt>
                <c:pt idx="54">
                  <c:v>Rhode Island</c:v>
                </c:pt>
                <c:pt idx="55">
                  <c:v>Salisbury</c:v>
                </c:pt>
                <c:pt idx="56">
                  <c:v>San Diego</c:v>
                </c:pt>
                <c:pt idx="57">
                  <c:v>Sandhills</c:v>
                </c:pt>
                <c:pt idx="58">
                  <c:v>Savannah</c:v>
                </c:pt>
                <c:pt idx="59">
                  <c:v>Seattle</c:v>
                </c:pt>
                <c:pt idx="60">
                  <c:v>Shreveport</c:v>
                </c:pt>
                <c:pt idx="61">
                  <c:v>Southwest Virginia</c:v>
                </c:pt>
                <c:pt idx="62">
                  <c:v>Syracuse</c:v>
                </c:pt>
                <c:pt idx="63">
                  <c:v>Tucson</c:v>
                </c:pt>
                <c:pt idx="64">
                  <c:v>Tulsa</c:v>
                </c:pt>
              </c:strCache>
            </c:strRef>
          </c:cat>
          <c:val>
            <c:numRef>
              <c:f>Sheet1!$BL$2:$BL$66</c:f>
              <c:numCache>
                <c:formatCode>#,##0</c:formatCode>
                <c:ptCount val="65"/>
                <c:pt idx="0">
                  <c:v>34475</c:v>
                </c:pt>
                <c:pt idx="1">
                  <c:v>16849</c:v>
                </c:pt>
                <c:pt idx="2">
                  <c:v>15806</c:v>
                </c:pt>
                <c:pt idx="3">
                  <c:v>14246</c:v>
                </c:pt>
                <c:pt idx="4">
                  <c:v>11921</c:v>
                </c:pt>
                <c:pt idx="5">
                  <c:v>11252</c:v>
                </c:pt>
                <c:pt idx="6">
                  <c:v>9837</c:v>
                </c:pt>
                <c:pt idx="7">
                  <c:v>9236</c:v>
                </c:pt>
                <c:pt idx="8">
                  <c:v>9128</c:v>
                </c:pt>
                <c:pt idx="9">
                  <c:v>7043</c:v>
                </c:pt>
                <c:pt idx="10">
                  <c:v>6037</c:v>
                </c:pt>
                <c:pt idx="11">
                  <c:v>6018</c:v>
                </c:pt>
                <c:pt idx="12">
                  <c:v>5433</c:v>
                </c:pt>
                <c:pt idx="13">
                  <c:v>5402</c:v>
                </c:pt>
                <c:pt idx="14">
                  <c:v>5350</c:v>
                </c:pt>
                <c:pt idx="15">
                  <c:v>4902</c:v>
                </c:pt>
                <c:pt idx="16">
                  <c:v>4833</c:v>
                </c:pt>
                <c:pt idx="17">
                  <c:v>4402</c:v>
                </c:pt>
                <c:pt idx="18">
                  <c:v>4402</c:v>
                </c:pt>
                <c:pt idx="19">
                  <c:v>4140</c:v>
                </c:pt>
                <c:pt idx="20">
                  <c:v>4054</c:v>
                </c:pt>
                <c:pt idx="21">
                  <c:v>3623</c:v>
                </c:pt>
                <c:pt idx="22">
                  <c:v>2588</c:v>
                </c:pt>
              </c:numCache>
            </c:numRef>
          </c:val>
        </c:ser>
        <c:dLbls>
          <c:showLegendKey val="0"/>
          <c:showVal val="0"/>
          <c:showCatName val="0"/>
          <c:showSerName val="0"/>
          <c:showPercent val="0"/>
          <c:showBubbleSize val="0"/>
        </c:dLbls>
        <c:gapWidth val="81"/>
        <c:axId val="264854016"/>
        <c:axId val="264854560"/>
        <c:extLst>
          <c:ext xmlns:c15="http://schemas.microsoft.com/office/drawing/2012/chart" uri="{02D57815-91ED-43cb-92C2-25804820EDAC}">
            <c15:filteredBarSeries>
              <c15:ser>
                <c:idx val="1"/>
                <c:order val="1"/>
                <c:tx>
                  <c:strRef>
                    <c:extLst>
                      <c:ext uri="{02D57815-91ED-43cb-92C2-25804820EDAC}">
                        <c15:formulaRef>
                          <c15:sqref>Sheet1!$BM$1</c15:sqref>
                        </c15:formulaRef>
                      </c:ext>
                    </c:extLst>
                    <c:strCache>
                      <c:ptCount val="1"/>
                      <c:pt idx="0">
                        <c:v>MMOA</c:v>
                      </c:pt>
                    </c:strCache>
                  </c:strRef>
                </c:tx>
                <c:spPr>
                  <a:solidFill>
                    <a:schemeClr val="accent2"/>
                  </a:solidFill>
                  <a:ln>
                    <a:noFill/>
                  </a:ln>
                  <a:effectLst/>
                </c:spPr>
                <c:invertIfNegative val="0"/>
                <c:cat>
                  <c:strRef>
                    <c:extLst>
                      <c:ext uri="{02D57815-91ED-43cb-92C2-25804820EDAC}">
                        <c15:formulaRef>
                          <c15:sqref>Sheet1!$B$2:$B$66</c15:sqref>
                        </c15:formulaRef>
                      </c:ext>
                    </c:extLst>
                    <c:strCache>
                      <c:ptCount val="65"/>
                      <c:pt idx="0">
                        <c:v>Central Florida</c:v>
                      </c:pt>
                      <c:pt idx="1">
                        <c:v>Kentucky</c:v>
                      </c:pt>
                      <c:pt idx="2">
                        <c:v>Naples</c:v>
                      </c:pt>
                      <c:pt idx="3">
                        <c:v>Princeton</c:v>
                      </c:pt>
                      <c:pt idx="4">
                        <c:v>Palm Beach</c:v>
                      </c:pt>
                      <c:pt idx="5">
                        <c:v>Greenwich</c:v>
                      </c:pt>
                      <c:pt idx="6">
                        <c:v>Denver</c:v>
                      </c:pt>
                      <c:pt idx="7">
                        <c:v>Houston</c:v>
                      </c:pt>
                      <c:pt idx="8">
                        <c:v>Richmond</c:v>
                      </c:pt>
                      <c:pt idx="9">
                        <c:v>Cleveland</c:v>
                      </c:pt>
                      <c:pt idx="10">
                        <c:v>New York City</c:v>
                      </c:pt>
                      <c:pt idx="11">
                        <c:v>Charlottesville</c:v>
                      </c:pt>
                      <c:pt idx="12">
                        <c:v>Atlanta</c:v>
                      </c:pt>
                      <c:pt idx="13">
                        <c:v>Los Angeles</c:v>
                      </c:pt>
                      <c:pt idx="14">
                        <c:v>Austin</c:v>
                      </c:pt>
                      <c:pt idx="15">
                        <c:v>St. Louis</c:v>
                      </c:pt>
                      <c:pt idx="16">
                        <c:v>San Francisco</c:v>
                      </c:pt>
                      <c:pt idx="17">
                        <c:v>Fort Lauderdale</c:v>
                      </c:pt>
                      <c:pt idx="18">
                        <c:v>Rochester</c:v>
                      </c:pt>
                      <c:pt idx="19">
                        <c:v>New Orleans</c:v>
                      </c:pt>
                      <c:pt idx="20">
                        <c:v>Research Triangle, NC</c:v>
                      </c:pt>
                      <c:pt idx="21">
                        <c:v>Indianapolis</c:v>
                      </c:pt>
                      <c:pt idx="22">
                        <c:v>Washington, DC</c:v>
                      </c:pt>
                      <c:pt idx="23">
                        <c:v>Albany</c:v>
                      </c:pt>
                      <c:pt idx="24">
                        <c:v>Birmingham</c:v>
                      </c:pt>
                      <c:pt idx="25">
                        <c:v>Boston</c:v>
                      </c:pt>
                      <c:pt idx="26">
                        <c:v>Buffalo/Niagara Frontier</c:v>
                      </c:pt>
                      <c:pt idx="27">
                        <c:v>Central Pennsylvania</c:v>
                      </c:pt>
                      <c:pt idx="28">
                        <c:v>Charleston</c:v>
                      </c:pt>
                      <c:pt idx="29">
                        <c:v>Charlotte</c:v>
                      </c:pt>
                      <c:pt idx="30">
                        <c:v>Chicago</c:v>
                      </c:pt>
                      <c:pt idx="31">
                        <c:v>Cincinnati</c:v>
                      </c:pt>
                      <c:pt idx="32">
                        <c:v>Colonial North Carolina</c:v>
                      </c:pt>
                      <c:pt idx="33">
                        <c:v>Columbia</c:v>
                      </c:pt>
                      <c:pt idx="34">
                        <c:v>Columbus</c:v>
                      </c:pt>
                      <c:pt idx="35">
                        <c:v>Dallas</c:v>
                      </c:pt>
                      <c:pt idx="36">
                        <c:v>Delaware</c:v>
                      </c:pt>
                      <c:pt idx="37">
                        <c:v>Desert (Palm Springs)</c:v>
                      </c:pt>
                      <c:pt idx="38">
                        <c:v>Greensboro</c:v>
                      </c:pt>
                      <c:pt idx="39">
                        <c:v>Hawaii</c:v>
                      </c:pt>
                      <c:pt idx="40">
                        <c:v>Jackson, MS</c:v>
                      </c:pt>
                      <c:pt idx="41">
                        <c:v>Jacksonville, FL </c:v>
                      </c:pt>
                      <c:pt idx="42">
                        <c:v>Kansas City</c:v>
                      </c:pt>
                      <c:pt idx="43">
                        <c:v>Lexington</c:v>
                      </c:pt>
                      <c:pt idx="44">
                        <c:v>Maryland</c:v>
                      </c:pt>
                      <c:pt idx="45">
                        <c:v>Memphis</c:v>
                      </c:pt>
                      <c:pt idx="46">
                        <c:v>Miami</c:v>
                      </c:pt>
                      <c:pt idx="47">
                        <c:v>Michigan</c:v>
                      </c:pt>
                      <c:pt idx="48">
                        <c:v>Monmouth County, NJ</c:v>
                      </c:pt>
                      <c:pt idx="49">
                        <c:v>Nashville</c:v>
                      </c:pt>
                      <c:pt idx="50">
                        <c:v>Oklahoma City/Tulsa</c:v>
                      </c:pt>
                      <c:pt idx="51">
                        <c:v>Philadelphia</c:v>
                      </c:pt>
                      <c:pt idx="52">
                        <c:v>Phoenix</c:v>
                      </c:pt>
                      <c:pt idx="53">
                        <c:v>Portland</c:v>
                      </c:pt>
                      <c:pt idx="54">
                        <c:v>Rhode Island</c:v>
                      </c:pt>
                      <c:pt idx="55">
                        <c:v>Salisbury</c:v>
                      </c:pt>
                      <c:pt idx="56">
                        <c:v>San Diego</c:v>
                      </c:pt>
                      <c:pt idx="57">
                        <c:v>Sandhills</c:v>
                      </c:pt>
                      <c:pt idx="58">
                        <c:v>Savannah</c:v>
                      </c:pt>
                      <c:pt idx="59">
                        <c:v>Seattle</c:v>
                      </c:pt>
                      <c:pt idx="60">
                        <c:v>Shreveport</c:v>
                      </c:pt>
                      <c:pt idx="61">
                        <c:v>Southwest Virginia</c:v>
                      </c:pt>
                      <c:pt idx="62">
                        <c:v>Syracuse</c:v>
                      </c:pt>
                      <c:pt idx="63">
                        <c:v>Tucson</c:v>
                      </c:pt>
                      <c:pt idx="64">
                        <c:v>Tulsa</c:v>
                      </c:pt>
                    </c:strCache>
                  </c:strRef>
                </c:cat>
                <c:val>
                  <c:numRef>
                    <c:extLst>
                      <c:ext uri="{02D57815-91ED-43cb-92C2-25804820EDAC}">
                        <c15:formulaRef>
                          <c15:sqref>Sheet1!$BM$2:$BM$66</c15:sqref>
                        </c15:formulaRef>
                      </c:ext>
                    </c:extLst>
                    <c:numCache>
                      <c:formatCode>#,##0</c:formatCode>
                      <c:ptCount val="65"/>
                      <c:pt idx="0">
                        <c:v>0</c:v>
                      </c:pt>
                      <c:pt idx="1">
                        <c:v>0</c:v>
                      </c:pt>
                      <c:pt idx="2">
                        <c:v>0</c:v>
                      </c:pt>
                      <c:pt idx="3">
                        <c:v>0</c:v>
                      </c:pt>
                      <c:pt idx="4">
                        <c:v>0</c:v>
                      </c:pt>
                      <c:pt idx="5">
                        <c:v>0</c:v>
                      </c:pt>
                      <c:pt idx="6">
                        <c:v>0</c:v>
                      </c:pt>
                      <c:pt idx="7">
                        <c:v>0</c:v>
                      </c:pt>
                      <c:pt idx="8">
                        <c:v>0</c:v>
                      </c:pt>
                      <c:pt idx="9">
                        <c:v>0</c:v>
                      </c:pt>
                      <c:pt idx="10">
                        <c:v>6037</c:v>
                      </c:pt>
                      <c:pt idx="11">
                        <c:v>0</c:v>
                      </c:pt>
                      <c:pt idx="12">
                        <c:v>0</c:v>
                      </c:pt>
                      <c:pt idx="13">
                        <c:v>0</c:v>
                      </c:pt>
                      <c:pt idx="14">
                        <c:v>0</c:v>
                      </c:pt>
                      <c:pt idx="15">
                        <c:v>0</c:v>
                      </c:pt>
                      <c:pt idx="16">
                        <c:v>4833</c:v>
                      </c:pt>
                      <c:pt idx="17">
                        <c:v>4402</c:v>
                      </c:pt>
                      <c:pt idx="18">
                        <c:v>4402</c:v>
                      </c:pt>
                      <c:pt idx="19">
                        <c:v>0</c:v>
                      </c:pt>
                      <c:pt idx="20">
                        <c:v>0</c:v>
                      </c:pt>
                      <c:pt idx="21">
                        <c:v>0</c:v>
                      </c:pt>
                      <c:pt idx="22">
                        <c:v>2588</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numCache>
                  </c:numRef>
                </c:val>
              </c15:ser>
            </c15:filteredBarSeries>
          </c:ext>
        </c:extLst>
      </c:barChart>
      <c:barChart>
        <c:barDir val="col"/>
        <c:grouping val="clustered"/>
        <c:varyColors val="0"/>
        <c:dLbls>
          <c:showLegendKey val="0"/>
          <c:showVal val="0"/>
          <c:showCatName val="0"/>
          <c:showSerName val="0"/>
          <c:showPercent val="0"/>
          <c:showBubbleSize val="0"/>
        </c:dLbls>
        <c:gapWidth val="219"/>
        <c:axId val="264855648"/>
        <c:axId val="264855104"/>
        <c:extLst>
          <c:ext xmlns:c15="http://schemas.microsoft.com/office/drawing/2012/chart" uri="{02D57815-91ED-43cb-92C2-25804820EDAC}">
            <c15:filteredBarSeries>
              <c15:ser>
                <c:idx val="0"/>
                <c:order val="0"/>
                <c:tx>
                  <c:strRef>
                    <c:extLst>
                      <c:ext uri="{02D57815-91ED-43cb-92C2-25804820EDAC}">
                        <c15:formulaRef>
                          <c15:sqref>Sheet1!$BK$1</c15:sqref>
                        </c15:formulaRef>
                      </c:ext>
                    </c:extLst>
                    <c:strCache>
                      <c:ptCount val="1"/>
                      <c:pt idx="0">
                        <c:v>TLab Scholar</c:v>
                      </c:pt>
                    </c:strCache>
                  </c:strRef>
                </c:tx>
                <c:spPr>
                  <a:solidFill>
                    <a:schemeClr val="accent1"/>
                  </a:solidFill>
                  <a:ln>
                    <a:noFill/>
                  </a:ln>
                  <a:effectLst/>
                </c:spPr>
                <c:invertIfNegative val="0"/>
                <c:cat>
                  <c:strRef>
                    <c:extLst>
                      <c:ext uri="{02D57815-91ED-43cb-92C2-25804820EDAC}">
                        <c15:formulaRef>
                          <c15:sqref>Sheet1!$B$2:$B$66</c15:sqref>
                        </c15:formulaRef>
                      </c:ext>
                    </c:extLst>
                    <c:strCache>
                      <c:ptCount val="65"/>
                      <c:pt idx="0">
                        <c:v>Central Florida</c:v>
                      </c:pt>
                      <c:pt idx="1">
                        <c:v>Kentucky</c:v>
                      </c:pt>
                      <c:pt idx="2">
                        <c:v>Naples</c:v>
                      </c:pt>
                      <c:pt idx="3">
                        <c:v>Princeton</c:v>
                      </c:pt>
                      <c:pt idx="4">
                        <c:v>Palm Beach</c:v>
                      </c:pt>
                      <c:pt idx="5">
                        <c:v>Greenwich</c:v>
                      </c:pt>
                      <c:pt idx="6">
                        <c:v>Denver</c:v>
                      </c:pt>
                      <c:pt idx="7">
                        <c:v>Houston</c:v>
                      </c:pt>
                      <c:pt idx="8">
                        <c:v>Richmond</c:v>
                      </c:pt>
                      <c:pt idx="9">
                        <c:v>Cleveland</c:v>
                      </c:pt>
                      <c:pt idx="10">
                        <c:v>New York City</c:v>
                      </c:pt>
                      <c:pt idx="11">
                        <c:v>Charlottesville</c:v>
                      </c:pt>
                      <c:pt idx="12">
                        <c:v>Atlanta</c:v>
                      </c:pt>
                      <c:pt idx="13">
                        <c:v>Los Angeles</c:v>
                      </c:pt>
                      <c:pt idx="14">
                        <c:v>Austin</c:v>
                      </c:pt>
                      <c:pt idx="15">
                        <c:v>St. Louis</c:v>
                      </c:pt>
                      <c:pt idx="16">
                        <c:v>San Francisco</c:v>
                      </c:pt>
                      <c:pt idx="17">
                        <c:v>Fort Lauderdale</c:v>
                      </c:pt>
                      <c:pt idx="18">
                        <c:v>Rochester</c:v>
                      </c:pt>
                      <c:pt idx="19">
                        <c:v>New Orleans</c:v>
                      </c:pt>
                      <c:pt idx="20">
                        <c:v>Research Triangle, NC</c:v>
                      </c:pt>
                      <c:pt idx="21">
                        <c:v>Indianapolis</c:v>
                      </c:pt>
                      <c:pt idx="22">
                        <c:v>Washington, DC</c:v>
                      </c:pt>
                      <c:pt idx="23">
                        <c:v>Albany</c:v>
                      </c:pt>
                      <c:pt idx="24">
                        <c:v>Birmingham</c:v>
                      </c:pt>
                      <c:pt idx="25">
                        <c:v>Boston</c:v>
                      </c:pt>
                      <c:pt idx="26">
                        <c:v>Buffalo/Niagara Frontier</c:v>
                      </c:pt>
                      <c:pt idx="27">
                        <c:v>Central Pennsylvania</c:v>
                      </c:pt>
                      <c:pt idx="28">
                        <c:v>Charleston</c:v>
                      </c:pt>
                      <c:pt idx="29">
                        <c:v>Charlotte</c:v>
                      </c:pt>
                      <c:pt idx="30">
                        <c:v>Chicago</c:v>
                      </c:pt>
                      <c:pt idx="31">
                        <c:v>Cincinnati</c:v>
                      </c:pt>
                      <c:pt idx="32">
                        <c:v>Colonial North Carolina</c:v>
                      </c:pt>
                      <c:pt idx="33">
                        <c:v>Columbia</c:v>
                      </c:pt>
                      <c:pt idx="34">
                        <c:v>Columbus</c:v>
                      </c:pt>
                      <c:pt idx="35">
                        <c:v>Dallas</c:v>
                      </c:pt>
                      <c:pt idx="36">
                        <c:v>Delaware</c:v>
                      </c:pt>
                      <c:pt idx="37">
                        <c:v>Desert (Palm Springs)</c:v>
                      </c:pt>
                      <c:pt idx="38">
                        <c:v>Greensboro</c:v>
                      </c:pt>
                      <c:pt idx="39">
                        <c:v>Hawaii</c:v>
                      </c:pt>
                      <c:pt idx="40">
                        <c:v>Jackson, MS</c:v>
                      </c:pt>
                      <c:pt idx="41">
                        <c:v>Jacksonville, FL </c:v>
                      </c:pt>
                      <c:pt idx="42">
                        <c:v>Kansas City</c:v>
                      </c:pt>
                      <c:pt idx="43">
                        <c:v>Lexington</c:v>
                      </c:pt>
                      <c:pt idx="44">
                        <c:v>Maryland</c:v>
                      </c:pt>
                      <c:pt idx="45">
                        <c:v>Memphis</c:v>
                      </c:pt>
                      <c:pt idx="46">
                        <c:v>Miami</c:v>
                      </c:pt>
                      <c:pt idx="47">
                        <c:v>Michigan</c:v>
                      </c:pt>
                      <c:pt idx="48">
                        <c:v>Monmouth County, NJ</c:v>
                      </c:pt>
                      <c:pt idx="49">
                        <c:v>Nashville</c:v>
                      </c:pt>
                      <c:pt idx="50">
                        <c:v>Oklahoma City/Tulsa</c:v>
                      </c:pt>
                      <c:pt idx="51">
                        <c:v>Philadelphia</c:v>
                      </c:pt>
                      <c:pt idx="52">
                        <c:v>Phoenix</c:v>
                      </c:pt>
                      <c:pt idx="53">
                        <c:v>Portland</c:v>
                      </c:pt>
                      <c:pt idx="54">
                        <c:v>Rhode Island</c:v>
                      </c:pt>
                      <c:pt idx="55">
                        <c:v>Salisbury</c:v>
                      </c:pt>
                      <c:pt idx="56">
                        <c:v>San Diego</c:v>
                      </c:pt>
                      <c:pt idx="57">
                        <c:v>Sandhills</c:v>
                      </c:pt>
                      <c:pt idx="58">
                        <c:v>Savannah</c:v>
                      </c:pt>
                      <c:pt idx="59">
                        <c:v>Seattle</c:v>
                      </c:pt>
                      <c:pt idx="60">
                        <c:v>Shreveport</c:v>
                      </c:pt>
                      <c:pt idx="61">
                        <c:v>Southwest Virginia</c:v>
                      </c:pt>
                      <c:pt idx="62">
                        <c:v>Syracuse</c:v>
                      </c:pt>
                      <c:pt idx="63">
                        <c:v>Tucson</c:v>
                      </c:pt>
                      <c:pt idx="64">
                        <c:v>Tulsa</c:v>
                      </c:pt>
                    </c:strCache>
                  </c:strRef>
                </c:cat>
                <c:val>
                  <c:numRef>
                    <c:extLst>
                      <c:ext uri="{02D57815-91ED-43cb-92C2-25804820EDAC}">
                        <c15:formulaRef>
                          <c15:sqref>Sheet1!$BK$2:$BK$66</c15:sqref>
                        </c15:formulaRef>
                      </c:ext>
                    </c:extLst>
                    <c:numCache>
                      <c:formatCode>General</c:formatCode>
                      <c:ptCount val="65"/>
                      <c:pt idx="0">
                        <c:v>5</c:v>
                      </c:pt>
                      <c:pt idx="1">
                        <c:v>3</c:v>
                      </c:pt>
                      <c:pt idx="2">
                        <c:v>2</c:v>
                      </c:pt>
                      <c:pt idx="3">
                        <c:v>3</c:v>
                      </c:pt>
                      <c:pt idx="4">
                        <c:v>2</c:v>
                      </c:pt>
                      <c:pt idx="5">
                        <c:v>2</c:v>
                      </c:pt>
                      <c:pt idx="6">
                        <c:v>2</c:v>
                      </c:pt>
                      <c:pt idx="7">
                        <c:v>2</c:v>
                      </c:pt>
                      <c:pt idx="8">
                        <c:v>2</c:v>
                      </c:pt>
                      <c:pt idx="9">
                        <c:v>2</c:v>
                      </c:pt>
                      <c:pt idx="10">
                        <c:v>2</c:v>
                      </c:pt>
                      <c:pt idx="11">
                        <c:v>1</c:v>
                      </c:pt>
                      <c:pt idx="12">
                        <c:v>1</c:v>
                      </c:pt>
                      <c:pt idx="13">
                        <c:v>1</c:v>
                      </c:pt>
                      <c:pt idx="14">
                        <c:v>1</c:v>
                      </c:pt>
                      <c:pt idx="15">
                        <c:v>1</c:v>
                      </c:pt>
                      <c:pt idx="16">
                        <c:v>1</c:v>
                      </c:pt>
                      <c:pt idx="17">
                        <c:v>1</c:v>
                      </c:pt>
                      <c:pt idx="18">
                        <c:v>1</c:v>
                      </c:pt>
                      <c:pt idx="19">
                        <c:v>1</c:v>
                      </c:pt>
                      <c:pt idx="20">
                        <c:v>1</c:v>
                      </c:pt>
                      <c:pt idx="21">
                        <c:v>1</c:v>
                      </c:pt>
                      <c:pt idx="22">
                        <c:v>1</c:v>
                      </c:pt>
                    </c:numCache>
                  </c:numRef>
                </c:val>
              </c15:ser>
            </c15:filteredBarSeries>
          </c:ext>
        </c:extLst>
      </c:barChart>
      <c:catAx>
        <c:axId val="26485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64854560"/>
        <c:crosses val="autoZero"/>
        <c:auto val="1"/>
        <c:lblAlgn val="ctr"/>
        <c:lblOffset val="100"/>
        <c:noMultiLvlLbl val="0"/>
      </c:catAx>
      <c:valAx>
        <c:axId val="2648545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TLab Scholarships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4854016"/>
        <c:crosses val="autoZero"/>
        <c:crossBetween val="between"/>
      </c:valAx>
      <c:valAx>
        <c:axId val="264855104"/>
        <c:scaling>
          <c:orientation val="minMax"/>
        </c:scaling>
        <c:delete val="1"/>
        <c:axPos val="r"/>
        <c:numFmt formatCode="General" sourceLinked="1"/>
        <c:majorTickMark val="out"/>
        <c:minorTickMark val="none"/>
        <c:tickLblPos val="nextTo"/>
        <c:crossAx val="264855648"/>
        <c:crosses val="max"/>
        <c:crossBetween val="between"/>
      </c:valAx>
      <c:catAx>
        <c:axId val="264855648"/>
        <c:scaling>
          <c:orientation val="minMax"/>
        </c:scaling>
        <c:delete val="1"/>
        <c:axPos val="b"/>
        <c:numFmt formatCode="General" sourceLinked="1"/>
        <c:majorTickMark val="out"/>
        <c:minorTickMark val="none"/>
        <c:tickLblPos val="nextTo"/>
        <c:crossAx val="264855104"/>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867977974476996E-2"/>
          <c:y val="3.1809681500064996E-2"/>
          <c:w val="0.85054962555718516"/>
          <c:h val="0.70223800019934102"/>
        </c:manualLayout>
      </c:layout>
      <c:barChart>
        <c:barDir val="col"/>
        <c:grouping val="clustered"/>
        <c:varyColors val="0"/>
        <c:ser>
          <c:idx val="2"/>
          <c:order val="1"/>
          <c:tx>
            <c:strRef>
              <c:f>Sheet1!$BL$1</c:f>
              <c:strCache>
                <c:ptCount val="1"/>
                <c:pt idx="0">
                  <c:v>Total TLab Amount Funded by Branches 2017-18</c:v>
                </c:pt>
              </c:strCache>
            </c:strRef>
          </c:tx>
          <c:spPr>
            <a:solidFill>
              <a:srgbClr val="800000"/>
            </a:solidFill>
            <a:ln>
              <a:noFill/>
            </a:ln>
            <a:effectLst/>
          </c:spPr>
          <c:invertIfNegative val="0"/>
          <c:cat>
            <c:strRef>
              <c:f>Sheet1!$B$2:$B$24</c:f>
              <c:strCache>
                <c:ptCount val="23"/>
                <c:pt idx="0">
                  <c:v>Central Florida</c:v>
                </c:pt>
                <c:pt idx="1">
                  <c:v>Kentucky</c:v>
                </c:pt>
                <c:pt idx="2">
                  <c:v>Naples</c:v>
                </c:pt>
                <c:pt idx="3">
                  <c:v>Princeton</c:v>
                </c:pt>
                <c:pt idx="4">
                  <c:v>Palm Beach</c:v>
                </c:pt>
                <c:pt idx="5">
                  <c:v>Greenwich</c:v>
                </c:pt>
                <c:pt idx="6">
                  <c:v>Denver</c:v>
                </c:pt>
                <c:pt idx="7">
                  <c:v>Houston</c:v>
                </c:pt>
                <c:pt idx="8">
                  <c:v>Richmond</c:v>
                </c:pt>
                <c:pt idx="9">
                  <c:v>Cleveland</c:v>
                </c:pt>
                <c:pt idx="10">
                  <c:v>New York City</c:v>
                </c:pt>
                <c:pt idx="11">
                  <c:v>Charlottesville</c:v>
                </c:pt>
                <c:pt idx="12">
                  <c:v>Atlanta</c:v>
                </c:pt>
                <c:pt idx="13">
                  <c:v>Los Angeles</c:v>
                </c:pt>
                <c:pt idx="14">
                  <c:v>Austin</c:v>
                </c:pt>
                <c:pt idx="15">
                  <c:v>St. Louis</c:v>
                </c:pt>
                <c:pt idx="16">
                  <c:v>San Francisco</c:v>
                </c:pt>
                <c:pt idx="17">
                  <c:v>Fort Lauderdale</c:v>
                </c:pt>
                <c:pt idx="18">
                  <c:v>Rochester</c:v>
                </c:pt>
                <c:pt idx="19">
                  <c:v>New Orleans</c:v>
                </c:pt>
                <c:pt idx="20">
                  <c:v>Research Triangle, NC</c:v>
                </c:pt>
                <c:pt idx="21">
                  <c:v>Indianapolis</c:v>
                </c:pt>
                <c:pt idx="22">
                  <c:v>Washington, DC</c:v>
                </c:pt>
              </c:strCache>
            </c:strRef>
          </c:cat>
          <c:val>
            <c:numRef>
              <c:f>Sheet1!$BL$2:$BL$24</c:f>
              <c:numCache>
                <c:formatCode>#,##0</c:formatCode>
                <c:ptCount val="23"/>
                <c:pt idx="0">
                  <c:v>34475</c:v>
                </c:pt>
                <c:pt idx="1">
                  <c:v>16849</c:v>
                </c:pt>
                <c:pt idx="2">
                  <c:v>15806</c:v>
                </c:pt>
                <c:pt idx="3">
                  <c:v>14246</c:v>
                </c:pt>
                <c:pt idx="4">
                  <c:v>11921</c:v>
                </c:pt>
                <c:pt idx="5">
                  <c:v>11252</c:v>
                </c:pt>
                <c:pt idx="6">
                  <c:v>9837</c:v>
                </c:pt>
                <c:pt idx="7">
                  <c:v>9236</c:v>
                </c:pt>
                <c:pt idx="8">
                  <c:v>9128</c:v>
                </c:pt>
                <c:pt idx="9">
                  <c:v>7043</c:v>
                </c:pt>
                <c:pt idx="10">
                  <c:v>6037</c:v>
                </c:pt>
                <c:pt idx="11">
                  <c:v>6018</c:v>
                </c:pt>
                <c:pt idx="12">
                  <c:v>5433</c:v>
                </c:pt>
                <c:pt idx="13">
                  <c:v>5402</c:v>
                </c:pt>
                <c:pt idx="14">
                  <c:v>5350</c:v>
                </c:pt>
                <c:pt idx="15">
                  <c:v>4902</c:v>
                </c:pt>
                <c:pt idx="16">
                  <c:v>4833</c:v>
                </c:pt>
                <c:pt idx="17">
                  <c:v>4402</c:v>
                </c:pt>
                <c:pt idx="18">
                  <c:v>4402</c:v>
                </c:pt>
                <c:pt idx="19">
                  <c:v>4140</c:v>
                </c:pt>
                <c:pt idx="20">
                  <c:v>4054</c:v>
                </c:pt>
                <c:pt idx="21">
                  <c:v>3623</c:v>
                </c:pt>
                <c:pt idx="22">
                  <c:v>2588</c:v>
                </c:pt>
              </c:numCache>
            </c:numRef>
          </c:val>
        </c:ser>
        <c:dLbls>
          <c:showLegendKey val="0"/>
          <c:showVal val="0"/>
          <c:showCatName val="0"/>
          <c:showSerName val="0"/>
          <c:showPercent val="0"/>
          <c:showBubbleSize val="0"/>
        </c:dLbls>
        <c:gapWidth val="24"/>
        <c:overlap val="3"/>
        <c:axId val="375503648"/>
        <c:axId val="375514528"/>
      </c:barChart>
      <c:barChart>
        <c:barDir val="col"/>
        <c:grouping val="clustered"/>
        <c:varyColors val="0"/>
        <c:ser>
          <c:idx val="0"/>
          <c:order val="0"/>
          <c:tx>
            <c:strRef>
              <c:f>Sheet1!$BK$1</c:f>
              <c:strCache>
                <c:ptCount val="1"/>
                <c:pt idx="0">
                  <c:v>TLab Scholar</c:v>
                </c:pt>
              </c:strCache>
            </c:strRef>
          </c:tx>
          <c:spPr>
            <a:pattFill prst="pct75">
              <a:fgClr>
                <a:schemeClr val="accent5">
                  <a:lumMod val="50000"/>
                </a:schemeClr>
              </a:fgClr>
              <a:bgClr>
                <a:schemeClr val="bg1"/>
              </a:bgClr>
            </a:pattFill>
            <a:ln>
              <a:noFill/>
            </a:ln>
            <a:effectLst/>
          </c:spPr>
          <c:invertIfNegative val="0"/>
          <c:dLbls>
            <c:dLbl>
              <c:idx val="0"/>
              <c:layout>
                <c:manualLayout>
                  <c:x val="1.0897437437554051E-3"/>
                  <c:y val="-3.28783193372411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897437437554251E-3"/>
                  <c:y val="-4.931747900586169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Sheet1!$B$2:$B$24</c:f>
              <c:strCache>
                <c:ptCount val="23"/>
                <c:pt idx="0">
                  <c:v>Central Florida</c:v>
                </c:pt>
                <c:pt idx="1">
                  <c:v>Kentucky</c:v>
                </c:pt>
                <c:pt idx="2">
                  <c:v>Naples</c:v>
                </c:pt>
                <c:pt idx="3">
                  <c:v>Princeton</c:v>
                </c:pt>
                <c:pt idx="4">
                  <c:v>Palm Beach</c:v>
                </c:pt>
                <c:pt idx="5">
                  <c:v>Greenwich</c:v>
                </c:pt>
                <c:pt idx="6">
                  <c:v>Denver</c:v>
                </c:pt>
                <c:pt idx="7">
                  <c:v>Houston</c:v>
                </c:pt>
                <c:pt idx="8">
                  <c:v>Richmond</c:v>
                </c:pt>
                <c:pt idx="9">
                  <c:v>Cleveland</c:v>
                </c:pt>
                <c:pt idx="10">
                  <c:v>New York City</c:v>
                </c:pt>
                <c:pt idx="11">
                  <c:v>Charlottesville</c:v>
                </c:pt>
                <c:pt idx="12">
                  <c:v>Atlanta</c:v>
                </c:pt>
                <c:pt idx="13">
                  <c:v>Los Angeles</c:v>
                </c:pt>
                <c:pt idx="14">
                  <c:v>Austin</c:v>
                </c:pt>
                <c:pt idx="15">
                  <c:v>St. Louis</c:v>
                </c:pt>
                <c:pt idx="16">
                  <c:v>San Francisco</c:v>
                </c:pt>
                <c:pt idx="17">
                  <c:v>Fort Lauderdale</c:v>
                </c:pt>
                <c:pt idx="18">
                  <c:v>Rochester</c:v>
                </c:pt>
                <c:pt idx="19">
                  <c:v>New Orleans</c:v>
                </c:pt>
                <c:pt idx="20">
                  <c:v>Research Triangle, NC</c:v>
                </c:pt>
                <c:pt idx="21">
                  <c:v>Indianapolis</c:v>
                </c:pt>
                <c:pt idx="22">
                  <c:v>Washington, DC</c:v>
                </c:pt>
              </c:strCache>
            </c:strRef>
          </c:cat>
          <c:val>
            <c:numRef>
              <c:f>Sheet1!$BK$2:$BK$24</c:f>
              <c:numCache>
                <c:formatCode>General</c:formatCode>
                <c:ptCount val="23"/>
                <c:pt idx="0">
                  <c:v>5</c:v>
                </c:pt>
                <c:pt idx="1">
                  <c:v>3</c:v>
                </c:pt>
                <c:pt idx="2">
                  <c:v>2</c:v>
                </c:pt>
                <c:pt idx="3">
                  <c:v>3</c:v>
                </c:pt>
                <c:pt idx="4">
                  <c:v>2</c:v>
                </c:pt>
                <c:pt idx="5">
                  <c:v>2</c:v>
                </c:pt>
                <c:pt idx="6">
                  <c:v>2</c:v>
                </c:pt>
                <c:pt idx="7">
                  <c:v>2</c:v>
                </c:pt>
                <c:pt idx="8">
                  <c:v>2</c:v>
                </c:pt>
                <c:pt idx="9">
                  <c:v>2</c:v>
                </c:pt>
                <c:pt idx="10">
                  <c:v>2</c:v>
                </c:pt>
                <c:pt idx="11">
                  <c:v>1</c:v>
                </c:pt>
                <c:pt idx="12">
                  <c:v>1</c:v>
                </c:pt>
                <c:pt idx="13">
                  <c:v>1</c:v>
                </c:pt>
                <c:pt idx="14">
                  <c:v>1</c:v>
                </c:pt>
                <c:pt idx="15">
                  <c:v>1</c:v>
                </c:pt>
                <c:pt idx="16">
                  <c:v>1</c:v>
                </c:pt>
                <c:pt idx="17">
                  <c:v>1</c:v>
                </c:pt>
                <c:pt idx="18">
                  <c:v>1</c:v>
                </c:pt>
                <c:pt idx="19">
                  <c:v>1</c:v>
                </c:pt>
                <c:pt idx="20">
                  <c:v>1</c:v>
                </c:pt>
                <c:pt idx="21">
                  <c:v>1</c:v>
                </c:pt>
                <c:pt idx="22">
                  <c:v>1</c:v>
                </c:pt>
              </c:numCache>
            </c:numRef>
          </c:val>
        </c:ser>
        <c:dLbls>
          <c:showLegendKey val="0"/>
          <c:showVal val="0"/>
          <c:showCatName val="0"/>
          <c:showSerName val="0"/>
          <c:showPercent val="0"/>
          <c:showBubbleSize val="0"/>
        </c:dLbls>
        <c:gapWidth val="219"/>
        <c:axId val="375506368"/>
        <c:axId val="375512352"/>
      </c:barChart>
      <c:catAx>
        <c:axId val="37550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75514528"/>
        <c:crosses val="autoZero"/>
        <c:auto val="1"/>
        <c:lblAlgn val="ctr"/>
        <c:lblOffset val="100"/>
        <c:noMultiLvlLbl val="0"/>
      </c:catAx>
      <c:valAx>
        <c:axId val="375514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Scholarships</a:t>
                </a:r>
                <a:r>
                  <a:rPr lang="en-US" sz="1400" baseline="0"/>
                  <a:t> in $</a:t>
                </a:r>
                <a:endParaRPr lang="en-US" sz="1400"/>
              </a:p>
            </c:rich>
          </c:tx>
          <c:layout>
            <c:manualLayout>
              <c:xMode val="edge"/>
              <c:yMode val="edge"/>
              <c:x val="5.4487187187771255E-3"/>
              <c:y val="0.2884563998906028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in"/>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5503648"/>
        <c:crosses val="autoZero"/>
        <c:crossBetween val="between"/>
      </c:valAx>
      <c:valAx>
        <c:axId val="375512352"/>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a:t>
                </a:r>
                <a:r>
                  <a:rPr lang="en-US" sz="1400" baseline="0"/>
                  <a:t> Scholars</a:t>
                </a:r>
                <a:endParaRPr lang="en-US"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506368"/>
        <c:crosses val="max"/>
        <c:crossBetween val="between"/>
        <c:minorUnit val="1"/>
      </c:valAx>
      <c:catAx>
        <c:axId val="375506368"/>
        <c:scaling>
          <c:orientation val="minMax"/>
        </c:scaling>
        <c:delete val="1"/>
        <c:axPos val="b"/>
        <c:numFmt formatCode="General" sourceLinked="1"/>
        <c:majorTickMark val="out"/>
        <c:minorTickMark val="none"/>
        <c:tickLblPos val="nextTo"/>
        <c:crossAx val="375512352"/>
        <c:crosses val="autoZero"/>
        <c:auto val="1"/>
        <c:lblAlgn val="ctr"/>
        <c:lblOffset val="100"/>
        <c:noMultiLvlLbl val="0"/>
      </c:catAx>
      <c:spPr>
        <a:noFill/>
        <a:ln>
          <a:noFill/>
        </a:ln>
        <a:effectLst/>
      </c:spPr>
    </c:plotArea>
    <c:legend>
      <c:legendPos val="b"/>
      <c:layout>
        <c:manualLayout>
          <c:xMode val="edge"/>
          <c:yMode val="edge"/>
          <c:x val="0.25664040069620037"/>
          <c:y val="0.87572235683183919"/>
          <c:w val="0.49543714855764265"/>
          <c:h val="5.382410173121548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750503433134288E-2"/>
          <c:y val="3.50329455019344E-2"/>
          <c:w val="0.87493759526772852"/>
          <c:h val="0.65586393593261172"/>
        </c:manualLayout>
      </c:layout>
      <c:barChart>
        <c:barDir val="col"/>
        <c:grouping val="clustered"/>
        <c:varyColors val="0"/>
        <c:ser>
          <c:idx val="0"/>
          <c:order val="0"/>
          <c:tx>
            <c:strRef>
              <c:f>Sheet1!$Q$1</c:f>
              <c:strCache>
                <c:ptCount val="1"/>
                <c:pt idx="0">
                  <c:v>Grants Paid  to Other Organizations 2016-2017</c:v>
                </c:pt>
              </c:strCache>
            </c:strRef>
          </c:tx>
          <c:spPr>
            <a:solidFill>
              <a:schemeClr val="accent5">
                <a:lumMod val="50000"/>
              </a:schemeClr>
            </a:solidFill>
            <a:ln>
              <a:noFill/>
            </a:ln>
            <a:effectLst/>
          </c:spPr>
          <c:invertIfNegative val="0"/>
          <c:cat>
            <c:strRef>
              <c:f>Sheet1!$B$2:$B$66</c:f>
              <c:strCache>
                <c:ptCount val="65"/>
                <c:pt idx="0">
                  <c:v>Central Florida</c:v>
                </c:pt>
                <c:pt idx="1">
                  <c:v>Cleveland</c:v>
                </c:pt>
                <c:pt idx="2">
                  <c:v>Naples</c:v>
                </c:pt>
                <c:pt idx="3">
                  <c:v>Kentucky</c:v>
                </c:pt>
                <c:pt idx="4">
                  <c:v>Palm Beach</c:v>
                </c:pt>
                <c:pt idx="5">
                  <c:v>San Francisco</c:v>
                </c:pt>
                <c:pt idx="6">
                  <c:v>Princeton</c:v>
                </c:pt>
                <c:pt idx="7">
                  <c:v>Denver</c:v>
                </c:pt>
                <c:pt idx="8">
                  <c:v>Houston</c:v>
                </c:pt>
                <c:pt idx="9">
                  <c:v>Greenwich</c:v>
                </c:pt>
                <c:pt idx="10">
                  <c:v>Richmond</c:v>
                </c:pt>
                <c:pt idx="11">
                  <c:v>Los Angeles</c:v>
                </c:pt>
                <c:pt idx="12">
                  <c:v>Austin</c:v>
                </c:pt>
                <c:pt idx="13">
                  <c:v>New York City</c:v>
                </c:pt>
                <c:pt idx="14">
                  <c:v>Washington, DC</c:v>
                </c:pt>
                <c:pt idx="15">
                  <c:v>Charlottesville</c:v>
                </c:pt>
                <c:pt idx="16">
                  <c:v>Atlanta</c:v>
                </c:pt>
                <c:pt idx="17">
                  <c:v>Indianapolis</c:v>
                </c:pt>
                <c:pt idx="18">
                  <c:v>St. Louis</c:v>
                </c:pt>
                <c:pt idx="19">
                  <c:v>Tulsa</c:v>
                </c:pt>
                <c:pt idx="20">
                  <c:v>Research Triangle, NC</c:v>
                </c:pt>
                <c:pt idx="21">
                  <c:v>New Orleans</c:v>
                </c:pt>
                <c:pt idx="22">
                  <c:v>Rochester</c:v>
                </c:pt>
                <c:pt idx="23">
                  <c:v>Cincinnati</c:v>
                </c:pt>
                <c:pt idx="24">
                  <c:v>Oklahoma City/Tulsa</c:v>
                </c:pt>
                <c:pt idx="25">
                  <c:v>Fort Lauderdale</c:v>
                </c:pt>
                <c:pt idx="26">
                  <c:v>Greensboro</c:v>
                </c:pt>
                <c:pt idx="27">
                  <c:v>Philadelphia</c:v>
                </c:pt>
                <c:pt idx="28">
                  <c:v>Dallas</c:v>
                </c:pt>
                <c:pt idx="29">
                  <c:v>Desert (Palm Springs)</c:v>
                </c:pt>
                <c:pt idx="30">
                  <c:v>Hawaii</c:v>
                </c:pt>
                <c:pt idx="31">
                  <c:v>Seattle</c:v>
                </c:pt>
                <c:pt idx="32">
                  <c:v>Sandhills</c:v>
                </c:pt>
                <c:pt idx="33">
                  <c:v>Tucson</c:v>
                </c:pt>
                <c:pt idx="34">
                  <c:v>Syracuse</c:v>
                </c:pt>
                <c:pt idx="35">
                  <c:v>Columbus</c:v>
                </c:pt>
                <c:pt idx="36">
                  <c:v>Southwest Virginia</c:v>
                </c:pt>
                <c:pt idx="37">
                  <c:v>Boston</c:v>
                </c:pt>
                <c:pt idx="38">
                  <c:v>Memphis</c:v>
                </c:pt>
                <c:pt idx="39">
                  <c:v>Monmouth County, NJ</c:v>
                </c:pt>
                <c:pt idx="40">
                  <c:v>Jacksonville, FL </c:v>
                </c:pt>
                <c:pt idx="41">
                  <c:v>Nashville</c:v>
                </c:pt>
                <c:pt idx="42">
                  <c:v>Kansas City</c:v>
                </c:pt>
                <c:pt idx="43">
                  <c:v>Miami</c:v>
                </c:pt>
                <c:pt idx="44">
                  <c:v>Portland</c:v>
                </c:pt>
                <c:pt idx="45">
                  <c:v>Albany</c:v>
                </c:pt>
                <c:pt idx="46">
                  <c:v>Columbia</c:v>
                </c:pt>
                <c:pt idx="47">
                  <c:v>Central Pennsylvania</c:v>
                </c:pt>
                <c:pt idx="48">
                  <c:v>Chicago</c:v>
                </c:pt>
                <c:pt idx="49">
                  <c:v>Birmingham</c:v>
                </c:pt>
                <c:pt idx="50">
                  <c:v>Buffalo/Niagara Frontier</c:v>
                </c:pt>
                <c:pt idx="51">
                  <c:v>Charleston</c:v>
                </c:pt>
                <c:pt idx="52">
                  <c:v>Charlotte</c:v>
                </c:pt>
                <c:pt idx="53">
                  <c:v>Colonial North Carolina</c:v>
                </c:pt>
                <c:pt idx="54">
                  <c:v>Delaware</c:v>
                </c:pt>
                <c:pt idx="55">
                  <c:v>Jackson, MS</c:v>
                </c:pt>
                <c:pt idx="56">
                  <c:v>Lexington</c:v>
                </c:pt>
                <c:pt idx="57">
                  <c:v>Maryland</c:v>
                </c:pt>
                <c:pt idx="58">
                  <c:v>Michigan</c:v>
                </c:pt>
                <c:pt idx="59">
                  <c:v>Phoenix</c:v>
                </c:pt>
                <c:pt idx="60">
                  <c:v>Rhode Island</c:v>
                </c:pt>
                <c:pt idx="61">
                  <c:v>Salisbury</c:v>
                </c:pt>
                <c:pt idx="62">
                  <c:v>San Diego</c:v>
                </c:pt>
                <c:pt idx="63">
                  <c:v>Savannah</c:v>
                </c:pt>
                <c:pt idx="64">
                  <c:v>Shreveport</c:v>
                </c:pt>
              </c:strCache>
            </c:strRef>
          </c:cat>
          <c:val>
            <c:numRef>
              <c:f>Sheet1!$Q$2:$Q$66</c:f>
              <c:numCache>
                <c:formatCode>#,##0</c:formatCode>
                <c:ptCount val="65"/>
                <c:pt idx="0">
                  <c:v>69300</c:v>
                </c:pt>
                <c:pt idx="1">
                  <c:v>12249</c:v>
                </c:pt>
                <c:pt idx="2">
                  <c:v>2500</c:v>
                </c:pt>
                <c:pt idx="3">
                  <c:v>11674</c:v>
                </c:pt>
                <c:pt idx="4">
                  <c:v>2150</c:v>
                </c:pt>
                <c:pt idx="5">
                  <c:v>53000</c:v>
                </c:pt>
                <c:pt idx="6">
                  <c:v>4444</c:v>
                </c:pt>
                <c:pt idx="7">
                  <c:v>850</c:v>
                </c:pt>
                <c:pt idx="8">
                  <c:v>0</c:v>
                </c:pt>
                <c:pt idx="9">
                  <c:v>2322</c:v>
                </c:pt>
                <c:pt idx="10">
                  <c:v>0</c:v>
                </c:pt>
                <c:pt idx="11">
                  <c:v>1500</c:v>
                </c:pt>
                <c:pt idx="12">
                  <c:v>125</c:v>
                </c:pt>
                <c:pt idx="13">
                  <c:v>0</c:v>
                </c:pt>
                <c:pt idx="14">
                  <c:v>0</c:v>
                </c:pt>
                <c:pt idx="15">
                  <c:v>0</c:v>
                </c:pt>
                <c:pt idx="16">
                  <c:v>2100</c:v>
                </c:pt>
                <c:pt idx="17">
                  <c:v>0</c:v>
                </c:pt>
                <c:pt idx="18">
                  <c:v>0</c:v>
                </c:pt>
                <c:pt idx="19">
                  <c:v>0</c:v>
                </c:pt>
                <c:pt idx="20">
                  <c:v>0</c:v>
                </c:pt>
                <c:pt idx="21">
                  <c:v>1000</c:v>
                </c:pt>
                <c:pt idx="22">
                  <c:v>0</c:v>
                </c:pt>
                <c:pt idx="23">
                  <c:v>3000</c:v>
                </c:pt>
                <c:pt idx="24">
                  <c:v>0</c:v>
                </c:pt>
                <c:pt idx="25">
                  <c:v>0</c:v>
                </c:pt>
                <c:pt idx="26">
                  <c:v>0</c:v>
                </c:pt>
                <c:pt idx="27">
                  <c:v>0</c:v>
                </c:pt>
                <c:pt idx="28">
                  <c:v>0</c:v>
                </c:pt>
                <c:pt idx="29">
                  <c:v>0</c:v>
                </c:pt>
                <c:pt idx="30">
                  <c:v>0</c:v>
                </c:pt>
                <c:pt idx="31">
                  <c:v>4500</c:v>
                </c:pt>
                <c:pt idx="32">
                  <c:v>0</c:v>
                </c:pt>
                <c:pt idx="33">
                  <c:v>0</c:v>
                </c:pt>
                <c:pt idx="34">
                  <c:v>0</c:v>
                </c:pt>
                <c:pt idx="35">
                  <c:v>0</c:v>
                </c:pt>
                <c:pt idx="36">
                  <c:v>0</c:v>
                </c:pt>
                <c:pt idx="37">
                  <c:v>0</c:v>
                </c:pt>
                <c:pt idx="38">
                  <c:v>0</c:v>
                </c:pt>
                <c:pt idx="39">
                  <c:v>0</c:v>
                </c:pt>
                <c:pt idx="40">
                  <c:v>0</c:v>
                </c:pt>
                <c:pt idx="41">
                  <c:v>3732</c:v>
                </c:pt>
                <c:pt idx="42">
                  <c:v>0</c:v>
                </c:pt>
                <c:pt idx="43">
                  <c:v>0</c:v>
                </c:pt>
                <c:pt idx="44">
                  <c:v>0</c:v>
                </c:pt>
                <c:pt idx="45">
                  <c:v>0</c:v>
                </c:pt>
                <c:pt idx="46">
                  <c:v>0</c:v>
                </c:pt>
                <c:pt idx="47">
                  <c:v>0</c:v>
                </c:pt>
                <c:pt idx="48">
                  <c:v>0</c:v>
                </c:pt>
                <c:pt idx="49">
                  <c:v>0</c:v>
                </c:pt>
                <c:pt idx="50">
                  <c:v>0</c:v>
                </c:pt>
                <c:pt idx="51">
                  <c:v>3650</c:v>
                </c:pt>
                <c:pt idx="52">
                  <c:v>500</c:v>
                </c:pt>
                <c:pt idx="53">
                  <c:v>0</c:v>
                </c:pt>
                <c:pt idx="54">
                  <c:v>0</c:v>
                </c:pt>
                <c:pt idx="55">
                  <c:v>0</c:v>
                </c:pt>
                <c:pt idx="56">
                  <c:v>0</c:v>
                </c:pt>
                <c:pt idx="57">
                  <c:v>0</c:v>
                </c:pt>
                <c:pt idx="58">
                  <c:v>0</c:v>
                </c:pt>
                <c:pt idx="59">
                  <c:v>0</c:v>
                </c:pt>
                <c:pt idx="60">
                  <c:v>0</c:v>
                </c:pt>
                <c:pt idx="61">
                  <c:v>0</c:v>
                </c:pt>
                <c:pt idx="62">
                  <c:v>0</c:v>
                </c:pt>
                <c:pt idx="63">
                  <c:v>0</c:v>
                </c:pt>
                <c:pt idx="64">
                  <c:v>0</c:v>
                </c:pt>
              </c:numCache>
            </c:numRef>
          </c:val>
        </c:ser>
        <c:ser>
          <c:idx val="1"/>
          <c:order val="1"/>
          <c:tx>
            <c:strRef>
              <c:f>Sheet1!$BM$1</c:f>
              <c:strCache>
                <c:ptCount val="1"/>
                <c:pt idx="0">
                  <c:v>Total Education Programs 2016-2017</c:v>
                </c:pt>
              </c:strCache>
            </c:strRef>
          </c:tx>
          <c:spPr>
            <a:solidFill>
              <a:srgbClr val="800000"/>
            </a:solidFill>
            <a:ln>
              <a:noFill/>
            </a:ln>
            <a:effectLst/>
          </c:spPr>
          <c:invertIfNegative val="0"/>
          <c:cat>
            <c:strRef>
              <c:f>Sheet1!$B$2:$B$66</c:f>
              <c:strCache>
                <c:ptCount val="65"/>
                <c:pt idx="0">
                  <c:v>Central Florida</c:v>
                </c:pt>
                <c:pt idx="1">
                  <c:v>Cleveland</c:v>
                </c:pt>
                <c:pt idx="2">
                  <c:v>Naples</c:v>
                </c:pt>
                <c:pt idx="3">
                  <c:v>Kentucky</c:v>
                </c:pt>
                <c:pt idx="4">
                  <c:v>Palm Beach</c:v>
                </c:pt>
                <c:pt idx="5">
                  <c:v>San Francisco</c:v>
                </c:pt>
                <c:pt idx="6">
                  <c:v>Princeton</c:v>
                </c:pt>
                <c:pt idx="7">
                  <c:v>Denver</c:v>
                </c:pt>
                <c:pt idx="8">
                  <c:v>Houston</c:v>
                </c:pt>
                <c:pt idx="9">
                  <c:v>Greenwich</c:v>
                </c:pt>
                <c:pt idx="10">
                  <c:v>Richmond</c:v>
                </c:pt>
                <c:pt idx="11">
                  <c:v>Los Angeles</c:v>
                </c:pt>
                <c:pt idx="12">
                  <c:v>Austin</c:v>
                </c:pt>
                <c:pt idx="13">
                  <c:v>New York City</c:v>
                </c:pt>
                <c:pt idx="14">
                  <c:v>Washington, DC</c:v>
                </c:pt>
                <c:pt idx="15">
                  <c:v>Charlottesville</c:v>
                </c:pt>
                <c:pt idx="16">
                  <c:v>Atlanta</c:v>
                </c:pt>
                <c:pt idx="17">
                  <c:v>Indianapolis</c:v>
                </c:pt>
                <c:pt idx="18">
                  <c:v>St. Louis</c:v>
                </c:pt>
                <c:pt idx="19">
                  <c:v>Tulsa</c:v>
                </c:pt>
                <c:pt idx="20">
                  <c:v>Research Triangle, NC</c:v>
                </c:pt>
                <c:pt idx="21">
                  <c:v>New Orleans</c:v>
                </c:pt>
                <c:pt idx="22">
                  <c:v>Rochester</c:v>
                </c:pt>
                <c:pt idx="23">
                  <c:v>Cincinnati</c:v>
                </c:pt>
                <c:pt idx="24">
                  <c:v>Oklahoma City/Tulsa</c:v>
                </c:pt>
                <c:pt idx="25">
                  <c:v>Fort Lauderdale</c:v>
                </c:pt>
                <c:pt idx="26">
                  <c:v>Greensboro</c:v>
                </c:pt>
                <c:pt idx="27">
                  <c:v>Philadelphia</c:v>
                </c:pt>
                <c:pt idx="28">
                  <c:v>Dallas</c:v>
                </c:pt>
                <c:pt idx="29">
                  <c:v>Desert (Palm Springs)</c:v>
                </c:pt>
                <c:pt idx="30">
                  <c:v>Hawaii</c:v>
                </c:pt>
                <c:pt idx="31">
                  <c:v>Seattle</c:v>
                </c:pt>
                <c:pt idx="32">
                  <c:v>Sandhills</c:v>
                </c:pt>
                <c:pt idx="33">
                  <c:v>Tucson</c:v>
                </c:pt>
                <c:pt idx="34">
                  <c:v>Syracuse</c:v>
                </c:pt>
                <c:pt idx="35">
                  <c:v>Columbus</c:v>
                </c:pt>
                <c:pt idx="36">
                  <c:v>Southwest Virginia</c:v>
                </c:pt>
                <c:pt idx="37">
                  <c:v>Boston</c:v>
                </c:pt>
                <c:pt idx="38">
                  <c:v>Memphis</c:v>
                </c:pt>
                <c:pt idx="39">
                  <c:v>Monmouth County, NJ</c:v>
                </c:pt>
                <c:pt idx="40">
                  <c:v>Jacksonville, FL </c:v>
                </c:pt>
                <c:pt idx="41">
                  <c:v>Nashville</c:v>
                </c:pt>
                <c:pt idx="42">
                  <c:v>Kansas City</c:v>
                </c:pt>
                <c:pt idx="43">
                  <c:v>Miami</c:v>
                </c:pt>
                <c:pt idx="44">
                  <c:v>Portland</c:v>
                </c:pt>
                <c:pt idx="45">
                  <c:v>Albany</c:v>
                </c:pt>
                <c:pt idx="46">
                  <c:v>Columbia</c:v>
                </c:pt>
                <c:pt idx="47">
                  <c:v>Central Pennsylvania</c:v>
                </c:pt>
                <c:pt idx="48">
                  <c:v>Chicago</c:v>
                </c:pt>
                <c:pt idx="49">
                  <c:v>Birmingham</c:v>
                </c:pt>
                <c:pt idx="50">
                  <c:v>Buffalo/Niagara Frontier</c:v>
                </c:pt>
                <c:pt idx="51">
                  <c:v>Charleston</c:v>
                </c:pt>
                <c:pt idx="52">
                  <c:v>Charlotte</c:v>
                </c:pt>
                <c:pt idx="53">
                  <c:v>Colonial North Carolina</c:v>
                </c:pt>
                <c:pt idx="54">
                  <c:v>Delaware</c:v>
                </c:pt>
                <c:pt idx="55">
                  <c:v>Jackson, MS</c:v>
                </c:pt>
                <c:pt idx="56">
                  <c:v>Lexington</c:v>
                </c:pt>
                <c:pt idx="57">
                  <c:v>Maryland</c:v>
                </c:pt>
                <c:pt idx="58">
                  <c:v>Michigan</c:v>
                </c:pt>
                <c:pt idx="59">
                  <c:v>Phoenix</c:v>
                </c:pt>
                <c:pt idx="60">
                  <c:v>Rhode Island</c:v>
                </c:pt>
                <c:pt idx="61">
                  <c:v>Salisbury</c:v>
                </c:pt>
                <c:pt idx="62">
                  <c:v>San Diego</c:v>
                </c:pt>
                <c:pt idx="63">
                  <c:v>Savannah</c:v>
                </c:pt>
                <c:pt idx="64">
                  <c:v>Shreveport</c:v>
                </c:pt>
              </c:strCache>
            </c:strRef>
          </c:cat>
          <c:val>
            <c:numRef>
              <c:f>Sheet1!$BM$2:$BM$66</c:f>
              <c:numCache>
                <c:formatCode>#,##0</c:formatCode>
                <c:ptCount val="65"/>
                <c:pt idx="0">
                  <c:v>41428</c:v>
                </c:pt>
                <c:pt idx="1">
                  <c:v>23498</c:v>
                </c:pt>
                <c:pt idx="2">
                  <c:v>21017</c:v>
                </c:pt>
                <c:pt idx="3">
                  <c:v>17663</c:v>
                </c:pt>
                <c:pt idx="4">
                  <c:v>16953</c:v>
                </c:pt>
                <c:pt idx="5">
                  <c:v>15959</c:v>
                </c:pt>
                <c:pt idx="6">
                  <c:v>15728</c:v>
                </c:pt>
                <c:pt idx="7">
                  <c:v>13982</c:v>
                </c:pt>
                <c:pt idx="8">
                  <c:v>12552</c:v>
                </c:pt>
                <c:pt idx="9">
                  <c:v>12477</c:v>
                </c:pt>
                <c:pt idx="10">
                  <c:v>12128</c:v>
                </c:pt>
                <c:pt idx="11">
                  <c:v>10513.25</c:v>
                </c:pt>
                <c:pt idx="12">
                  <c:v>7624</c:v>
                </c:pt>
                <c:pt idx="13">
                  <c:v>7287</c:v>
                </c:pt>
                <c:pt idx="14">
                  <c:v>7253</c:v>
                </c:pt>
                <c:pt idx="15">
                  <c:v>7176</c:v>
                </c:pt>
                <c:pt idx="16">
                  <c:v>6987</c:v>
                </c:pt>
                <c:pt idx="17">
                  <c:v>6560</c:v>
                </c:pt>
                <c:pt idx="18">
                  <c:v>5802</c:v>
                </c:pt>
                <c:pt idx="19">
                  <c:v>5678.6</c:v>
                </c:pt>
                <c:pt idx="20">
                  <c:v>5659</c:v>
                </c:pt>
                <c:pt idx="21">
                  <c:v>5522</c:v>
                </c:pt>
                <c:pt idx="22">
                  <c:v>5002</c:v>
                </c:pt>
                <c:pt idx="23">
                  <c:v>4958</c:v>
                </c:pt>
                <c:pt idx="24">
                  <c:v>4497</c:v>
                </c:pt>
                <c:pt idx="25">
                  <c:v>4402</c:v>
                </c:pt>
                <c:pt idx="26">
                  <c:v>4191</c:v>
                </c:pt>
                <c:pt idx="27">
                  <c:v>3904</c:v>
                </c:pt>
                <c:pt idx="28">
                  <c:v>3832</c:v>
                </c:pt>
                <c:pt idx="29">
                  <c:v>3803</c:v>
                </c:pt>
                <c:pt idx="30">
                  <c:v>3553</c:v>
                </c:pt>
                <c:pt idx="31">
                  <c:v>3423</c:v>
                </c:pt>
                <c:pt idx="32">
                  <c:v>2570</c:v>
                </c:pt>
                <c:pt idx="33">
                  <c:v>2504</c:v>
                </c:pt>
                <c:pt idx="34">
                  <c:v>2354</c:v>
                </c:pt>
                <c:pt idx="35">
                  <c:v>2008</c:v>
                </c:pt>
                <c:pt idx="36">
                  <c:v>1972</c:v>
                </c:pt>
                <c:pt idx="37">
                  <c:v>1864</c:v>
                </c:pt>
                <c:pt idx="38">
                  <c:v>1718</c:v>
                </c:pt>
                <c:pt idx="39">
                  <c:v>1625</c:v>
                </c:pt>
                <c:pt idx="40">
                  <c:v>1490</c:v>
                </c:pt>
                <c:pt idx="41">
                  <c:v>1486</c:v>
                </c:pt>
                <c:pt idx="42">
                  <c:v>1240</c:v>
                </c:pt>
                <c:pt idx="43">
                  <c:v>1000</c:v>
                </c:pt>
                <c:pt idx="44">
                  <c:v>857.79</c:v>
                </c:pt>
                <c:pt idx="45">
                  <c:v>750</c:v>
                </c:pt>
                <c:pt idx="46">
                  <c:v>710</c:v>
                </c:pt>
                <c:pt idx="47">
                  <c:v>600</c:v>
                </c:pt>
                <c:pt idx="48">
                  <c:v>225</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numCache>
            </c:numRef>
          </c:val>
        </c:ser>
        <c:dLbls>
          <c:showLegendKey val="0"/>
          <c:showVal val="0"/>
          <c:showCatName val="0"/>
          <c:showSerName val="0"/>
          <c:showPercent val="0"/>
          <c:showBubbleSize val="0"/>
        </c:dLbls>
        <c:gapWidth val="50"/>
        <c:axId val="375508000"/>
        <c:axId val="375504736"/>
      </c:barChart>
      <c:catAx>
        <c:axId val="375508000"/>
        <c:scaling>
          <c:orientation val="minMax"/>
        </c:scaling>
        <c:delete val="0"/>
        <c:axPos val="b"/>
        <c:numFmt formatCode="&quot;$&quot;#,##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504736"/>
        <c:crosses val="autoZero"/>
        <c:auto val="1"/>
        <c:lblAlgn val="ctr"/>
        <c:lblOffset val="100"/>
        <c:noMultiLvlLbl val="0"/>
      </c:catAx>
      <c:valAx>
        <c:axId val="375504736"/>
        <c:scaling>
          <c:orientation val="minMax"/>
          <c:max val="7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Grant</a:t>
                </a:r>
                <a:r>
                  <a:rPr lang="en-US" sz="1400" baseline="0"/>
                  <a:t> $$$</a:t>
                </a:r>
                <a:endParaRPr lang="en-US"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5508000"/>
        <c:crosses val="autoZero"/>
        <c:crossBetween val="between"/>
        <c:majorUnit val="5000"/>
      </c:valAx>
      <c:spPr>
        <a:noFill/>
        <a:ln>
          <a:noFill/>
        </a:ln>
        <a:effectLst/>
      </c:spPr>
    </c:plotArea>
    <c:legend>
      <c:legendPos val="b"/>
      <c:layout>
        <c:manualLayout>
          <c:xMode val="edge"/>
          <c:yMode val="edge"/>
          <c:x val="9.4398694569914274E-2"/>
          <c:y val="0.92028168203017613"/>
          <c:w val="0.3971724712973192"/>
          <c:h val="7.971831796982391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234386138804957E-2"/>
          <c:y val="3.0208429828624362E-2"/>
          <c:w val="0.94476561386119506"/>
          <c:h val="0.64991971591786324"/>
        </c:manualLayout>
      </c:layout>
      <c:barChart>
        <c:barDir val="col"/>
        <c:grouping val="clustered"/>
        <c:varyColors val="0"/>
        <c:ser>
          <c:idx val="0"/>
          <c:order val="0"/>
          <c:tx>
            <c:strRef>
              <c:f>'Branches with and WO Shakespear'!$BK$1</c:f>
              <c:strCache>
                <c:ptCount val="1"/>
                <c:pt idx="0">
                  <c:v>BMOA Shakespeare</c:v>
                </c:pt>
              </c:strCache>
            </c:strRef>
          </c:tx>
          <c:spPr>
            <a:solidFill>
              <a:srgbClr val="002060"/>
            </a:solidFill>
            <a:ln>
              <a:noFill/>
            </a:ln>
            <a:effectLst/>
          </c:spPr>
          <c:invertIfNegative val="0"/>
          <c:cat>
            <c:strRef>
              <c:f>'Branches with and WO Shakespear'!$B$2:$B$66</c:f>
              <c:strCache>
                <c:ptCount val="64"/>
                <c:pt idx="0">
                  <c:v>New York City</c:v>
                </c:pt>
                <c:pt idx="1">
                  <c:v>Cleveland</c:v>
                </c:pt>
                <c:pt idx="2">
                  <c:v>Syracuse</c:v>
                </c:pt>
                <c:pt idx="3">
                  <c:v>Boston</c:v>
                </c:pt>
                <c:pt idx="4">
                  <c:v>Los Angeles</c:v>
                </c:pt>
                <c:pt idx="5">
                  <c:v>San Francisco</c:v>
                </c:pt>
                <c:pt idx="6">
                  <c:v>Chicago</c:v>
                </c:pt>
                <c:pt idx="7">
                  <c:v>Central Florida</c:v>
                </c:pt>
                <c:pt idx="8">
                  <c:v>Hawaii</c:v>
                </c:pt>
                <c:pt idx="9">
                  <c:v>Nashville</c:v>
                </c:pt>
                <c:pt idx="10">
                  <c:v>Rhode Island</c:v>
                </c:pt>
                <c:pt idx="11">
                  <c:v>Albany</c:v>
                </c:pt>
                <c:pt idx="12">
                  <c:v>Kansas City</c:v>
                </c:pt>
                <c:pt idx="13">
                  <c:v>Tucson</c:v>
                </c:pt>
                <c:pt idx="14">
                  <c:v>Kentucky</c:v>
                </c:pt>
                <c:pt idx="15">
                  <c:v>Monmouth County, NJ</c:v>
                </c:pt>
                <c:pt idx="16">
                  <c:v>New Orleans</c:v>
                </c:pt>
                <c:pt idx="17">
                  <c:v>Oklahoma City/Tulsa</c:v>
                </c:pt>
                <c:pt idx="18">
                  <c:v>Palm Beach</c:v>
                </c:pt>
                <c:pt idx="19">
                  <c:v>St. Louis</c:v>
                </c:pt>
                <c:pt idx="20">
                  <c:v>Austin</c:v>
                </c:pt>
                <c:pt idx="21">
                  <c:v>Dallas</c:v>
                </c:pt>
                <c:pt idx="22">
                  <c:v>Lexington</c:v>
                </c:pt>
                <c:pt idx="23">
                  <c:v>Washington, DC</c:v>
                </c:pt>
                <c:pt idx="24">
                  <c:v>Denver</c:v>
                </c:pt>
                <c:pt idx="25">
                  <c:v>Desert (Palm Springs)</c:v>
                </c:pt>
                <c:pt idx="26">
                  <c:v>Philadelphia</c:v>
                </c:pt>
                <c:pt idx="27">
                  <c:v>San Diego</c:v>
                </c:pt>
                <c:pt idx="28">
                  <c:v>Sandhills</c:v>
                </c:pt>
                <c:pt idx="29">
                  <c:v>Atlanta</c:v>
                </c:pt>
                <c:pt idx="30">
                  <c:v>Central Pennsylvania</c:v>
                </c:pt>
                <c:pt idx="31">
                  <c:v>Charlotte</c:v>
                </c:pt>
                <c:pt idx="32">
                  <c:v>Cincinnati</c:v>
                </c:pt>
                <c:pt idx="33">
                  <c:v>Greenwich</c:v>
                </c:pt>
                <c:pt idx="34">
                  <c:v>Princeton</c:v>
                </c:pt>
                <c:pt idx="35">
                  <c:v>Rochester</c:v>
                </c:pt>
                <c:pt idx="36">
                  <c:v>Seattle</c:v>
                </c:pt>
                <c:pt idx="37">
                  <c:v>Charlottesville</c:v>
                </c:pt>
                <c:pt idx="38">
                  <c:v>Colonial North Carolina</c:v>
                </c:pt>
                <c:pt idx="39">
                  <c:v>Research Triangle, NC</c:v>
                </c:pt>
                <c:pt idx="40">
                  <c:v>Columbus</c:v>
                </c:pt>
                <c:pt idx="41">
                  <c:v>Houston</c:v>
                </c:pt>
                <c:pt idx="42">
                  <c:v>Naples</c:v>
                </c:pt>
                <c:pt idx="43">
                  <c:v>Fort Lauderdale</c:v>
                </c:pt>
                <c:pt idx="44">
                  <c:v>Greensboro</c:v>
                </c:pt>
                <c:pt idx="45">
                  <c:v>Indianapolis</c:v>
                </c:pt>
                <c:pt idx="46">
                  <c:v>Memphis</c:v>
                </c:pt>
                <c:pt idx="47">
                  <c:v>Phoenix</c:v>
                </c:pt>
                <c:pt idx="48">
                  <c:v>Buffalo/Niagara Frontier</c:v>
                </c:pt>
                <c:pt idx="49">
                  <c:v>Delaware</c:v>
                </c:pt>
                <c:pt idx="50">
                  <c:v>Portland</c:v>
                </c:pt>
                <c:pt idx="51">
                  <c:v>Savannah</c:v>
                </c:pt>
                <c:pt idx="52">
                  <c:v>Southwest Virginia</c:v>
                </c:pt>
                <c:pt idx="53">
                  <c:v>Jacksonville, FL </c:v>
                </c:pt>
                <c:pt idx="54">
                  <c:v>Miami</c:v>
                </c:pt>
                <c:pt idx="55">
                  <c:v>Birmingham</c:v>
                </c:pt>
                <c:pt idx="56">
                  <c:v>Charleston</c:v>
                </c:pt>
                <c:pt idx="57">
                  <c:v>Columbia</c:v>
                </c:pt>
                <c:pt idx="58">
                  <c:v>Jackson, MS</c:v>
                </c:pt>
                <c:pt idx="59">
                  <c:v>Maryland</c:v>
                </c:pt>
                <c:pt idx="60">
                  <c:v>Michigan</c:v>
                </c:pt>
                <c:pt idx="61">
                  <c:v>Richmond</c:v>
                </c:pt>
                <c:pt idx="62">
                  <c:v>Salisbury</c:v>
                </c:pt>
                <c:pt idx="63">
                  <c:v>Shreveport</c:v>
                </c:pt>
              </c:strCache>
            </c:strRef>
          </c:cat>
          <c:val>
            <c:numRef>
              <c:f>'Branches with and WO Shakespear'!$BK$2:$BK$66</c:f>
              <c:numCache>
                <c:formatCode>General</c:formatCode>
                <c:ptCount val="64"/>
                <c:pt idx="1">
                  <c:v>25</c:v>
                </c:pt>
                <c:pt idx="2">
                  <c:v>25</c:v>
                </c:pt>
                <c:pt idx="3">
                  <c:v>24</c:v>
                </c:pt>
                <c:pt idx="4">
                  <c:v>23</c:v>
                </c:pt>
                <c:pt idx="7">
                  <c:v>20</c:v>
                </c:pt>
                <c:pt idx="9">
                  <c:v>16</c:v>
                </c:pt>
                <c:pt idx="11">
                  <c:v>15</c:v>
                </c:pt>
                <c:pt idx="12">
                  <c:v>15</c:v>
                </c:pt>
                <c:pt idx="14">
                  <c:v>14</c:v>
                </c:pt>
                <c:pt idx="15">
                  <c:v>14</c:v>
                </c:pt>
                <c:pt idx="16">
                  <c:v>14</c:v>
                </c:pt>
                <c:pt idx="17">
                  <c:v>14</c:v>
                </c:pt>
                <c:pt idx="18">
                  <c:v>13</c:v>
                </c:pt>
                <c:pt idx="19">
                  <c:v>13</c:v>
                </c:pt>
                <c:pt idx="20">
                  <c:v>12</c:v>
                </c:pt>
                <c:pt idx="21">
                  <c:v>12</c:v>
                </c:pt>
                <c:pt idx="22">
                  <c:v>12</c:v>
                </c:pt>
                <c:pt idx="23">
                  <c:v>0</c:v>
                </c:pt>
                <c:pt idx="24">
                  <c:v>11</c:v>
                </c:pt>
                <c:pt idx="25">
                  <c:v>0</c:v>
                </c:pt>
                <c:pt idx="26">
                  <c:v>11</c:v>
                </c:pt>
                <c:pt idx="27">
                  <c:v>0</c:v>
                </c:pt>
                <c:pt idx="28">
                  <c:v>11</c:v>
                </c:pt>
                <c:pt idx="29">
                  <c:v>10</c:v>
                </c:pt>
                <c:pt idx="30">
                  <c:v>10</c:v>
                </c:pt>
                <c:pt idx="31">
                  <c:v>10</c:v>
                </c:pt>
                <c:pt idx="32">
                  <c:v>10</c:v>
                </c:pt>
                <c:pt idx="33">
                  <c:v>10</c:v>
                </c:pt>
                <c:pt idx="34">
                  <c:v>10</c:v>
                </c:pt>
                <c:pt idx="35">
                  <c:v>0</c:v>
                </c:pt>
                <c:pt idx="36">
                  <c:v>9</c:v>
                </c:pt>
                <c:pt idx="37">
                  <c:v>9</c:v>
                </c:pt>
                <c:pt idx="38">
                  <c:v>9</c:v>
                </c:pt>
                <c:pt idx="39">
                  <c:v>9</c:v>
                </c:pt>
                <c:pt idx="40">
                  <c:v>0</c:v>
                </c:pt>
                <c:pt idx="41">
                  <c:v>8</c:v>
                </c:pt>
                <c:pt idx="42">
                  <c:v>8</c:v>
                </c:pt>
                <c:pt idx="43">
                  <c:v>0</c:v>
                </c:pt>
                <c:pt idx="44">
                  <c:v>7</c:v>
                </c:pt>
                <c:pt idx="45">
                  <c:v>7</c:v>
                </c:pt>
                <c:pt idx="46">
                  <c:v>7</c:v>
                </c:pt>
                <c:pt idx="47">
                  <c:v>0</c:v>
                </c:pt>
                <c:pt idx="48">
                  <c:v>0</c:v>
                </c:pt>
                <c:pt idx="49">
                  <c:v>0</c:v>
                </c:pt>
                <c:pt idx="50">
                  <c:v>5</c:v>
                </c:pt>
                <c:pt idx="51">
                  <c:v>5</c:v>
                </c:pt>
                <c:pt idx="52">
                  <c:v>5</c:v>
                </c:pt>
                <c:pt idx="53">
                  <c:v>4</c:v>
                </c:pt>
                <c:pt idx="54">
                  <c:v>0</c:v>
                </c:pt>
                <c:pt idx="55">
                  <c:v>0</c:v>
                </c:pt>
                <c:pt idx="56">
                  <c:v>0</c:v>
                </c:pt>
                <c:pt idx="57">
                  <c:v>0</c:v>
                </c:pt>
                <c:pt idx="58">
                  <c:v>0</c:v>
                </c:pt>
                <c:pt idx="59">
                  <c:v>0</c:v>
                </c:pt>
                <c:pt idx="60">
                  <c:v>0</c:v>
                </c:pt>
                <c:pt idx="61">
                  <c:v>0</c:v>
                </c:pt>
                <c:pt idx="62">
                  <c:v>0</c:v>
                </c:pt>
                <c:pt idx="63">
                  <c:v>0</c:v>
                </c:pt>
              </c:numCache>
            </c:numRef>
          </c:val>
        </c:ser>
        <c:ser>
          <c:idx val="1"/>
          <c:order val="1"/>
          <c:tx>
            <c:strRef>
              <c:f>'Branches with and WO Shakespear'!$BL$1</c:f>
              <c:strCache>
                <c:ptCount val="1"/>
                <c:pt idx="0">
                  <c:v>MMOA Shakespeare</c:v>
                </c:pt>
              </c:strCache>
            </c:strRef>
          </c:tx>
          <c:spPr>
            <a:solidFill>
              <a:srgbClr val="800000"/>
            </a:solidFill>
            <a:ln>
              <a:noFill/>
            </a:ln>
            <a:effectLst/>
          </c:spPr>
          <c:invertIfNegative val="0"/>
          <c:cat>
            <c:strRef>
              <c:f>'Branches with and WO Shakespear'!$B$2:$B$66</c:f>
              <c:strCache>
                <c:ptCount val="64"/>
                <c:pt idx="0">
                  <c:v>New York City</c:v>
                </c:pt>
                <c:pt idx="1">
                  <c:v>Cleveland</c:v>
                </c:pt>
                <c:pt idx="2">
                  <c:v>Syracuse</c:v>
                </c:pt>
                <c:pt idx="3">
                  <c:v>Boston</c:v>
                </c:pt>
                <c:pt idx="4">
                  <c:v>Los Angeles</c:v>
                </c:pt>
                <c:pt idx="5">
                  <c:v>San Francisco</c:v>
                </c:pt>
                <c:pt idx="6">
                  <c:v>Chicago</c:v>
                </c:pt>
                <c:pt idx="7">
                  <c:v>Central Florida</c:v>
                </c:pt>
                <c:pt idx="8">
                  <c:v>Hawaii</c:v>
                </c:pt>
                <c:pt idx="9">
                  <c:v>Nashville</c:v>
                </c:pt>
                <c:pt idx="10">
                  <c:v>Rhode Island</c:v>
                </c:pt>
                <c:pt idx="11">
                  <c:v>Albany</c:v>
                </c:pt>
                <c:pt idx="12">
                  <c:v>Kansas City</c:v>
                </c:pt>
                <c:pt idx="13">
                  <c:v>Tucson</c:v>
                </c:pt>
                <c:pt idx="14">
                  <c:v>Kentucky</c:v>
                </c:pt>
                <c:pt idx="15">
                  <c:v>Monmouth County, NJ</c:v>
                </c:pt>
                <c:pt idx="16">
                  <c:v>New Orleans</c:v>
                </c:pt>
                <c:pt idx="17">
                  <c:v>Oklahoma City/Tulsa</c:v>
                </c:pt>
                <c:pt idx="18">
                  <c:v>Palm Beach</c:v>
                </c:pt>
                <c:pt idx="19">
                  <c:v>St. Louis</c:v>
                </c:pt>
                <c:pt idx="20">
                  <c:v>Austin</c:v>
                </c:pt>
                <c:pt idx="21">
                  <c:v>Dallas</c:v>
                </c:pt>
                <c:pt idx="22">
                  <c:v>Lexington</c:v>
                </c:pt>
                <c:pt idx="23">
                  <c:v>Washington, DC</c:v>
                </c:pt>
                <c:pt idx="24">
                  <c:v>Denver</c:v>
                </c:pt>
                <c:pt idx="25">
                  <c:v>Desert (Palm Springs)</c:v>
                </c:pt>
                <c:pt idx="26">
                  <c:v>Philadelphia</c:v>
                </c:pt>
                <c:pt idx="27">
                  <c:v>San Diego</c:v>
                </c:pt>
                <c:pt idx="28">
                  <c:v>Sandhills</c:v>
                </c:pt>
                <c:pt idx="29">
                  <c:v>Atlanta</c:v>
                </c:pt>
                <c:pt idx="30">
                  <c:v>Central Pennsylvania</c:v>
                </c:pt>
                <c:pt idx="31">
                  <c:v>Charlotte</c:v>
                </c:pt>
                <c:pt idx="32">
                  <c:v>Cincinnati</c:v>
                </c:pt>
                <c:pt idx="33">
                  <c:v>Greenwich</c:v>
                </c:pt>
                <c:pt idx="34">
                  <c:v>Princeton</c:v>
                </c:pt>
                <c:pt idx="35">
                  <c:v>Rochester</c:v>
                </c:pt>
                <c:pt idx="36">
                  <c:v>Seattle</c:v>
                </c:pt>
                <c:pt idx="37">
                  <c:v>Charlottesville</c:v>
                </c:pt>
                <c:pt idx="38">
                  <c:v>Colonial North Carolina</c:v>
                </c:pt>
                <c:pt idx="39">
                  <c:v>Research Triangle, NC</c:v>
                </c:pt>
                <c:pt idx="40">
                  <c:v>Columbus</c:v>
                </c:pt>
                <c:pt idx="41">
                  <c:v>Houston</c:v>
                </c:pt>
                <c:pt idx="42">
                  <c:v>Naples</c:v>
                </c:pt>
                <c:pt idx="43">
                  <c:v>Fort Lauderdale</c:v>
                </c:pt>
                <c:pt idx="44">
                  <c:v>Greensboro</c:v>
                </c:pt>
                <c:pt idx="45">
                  <c:v>Indianapolis</c:v>
                </c:pt>
                <c:pt idx="46">
                  <c:v>Memphis</c:v>
                </c:pt>
                <c:pt idx="47">
                  <c:v>Phoenix</c:v>
                </c:pt>
                <c:pt idx="48">
                  <c:v>Buffalo/Niagara Frontier</c:v>
                </c:pt>
                <c:pt idx="49">
                  <c:v>Delaware</c:v>
                </c:pt>
                <c:pt idx="50">
                  <c:v>Portland</c:v>
                </c:pt>
                <c:pt idx="51">
                  <c:v>Savannah</c:v>
                </c:pt>
                <c:pt idx="52">
                  <c:v>Southwest Virginia</c:v>
                </c:pt>
                <c:pt idx="53">
                  <c:v>Jacksonville, FL </c:v>
                </c:pt>
                <c:pt idx="54">
                  <c:v>Miami</c:v>
                </c:pt>
                <c:pt idx="55">
                  <c:v>Birmingham</c:v>
                </c:pt>
                <c:pt idx="56">
                  <c:v>Charleston</c:v>
                </c:pt>
                <c:pt idx="57">
                  <c:v>Columbia</c:v>
                </c:pt>
                <c:pt idx="58">
                  <c:v>Jackson, MS</c:v>
                </c:pt>
                <c:pt idx="59">
                  <c:v>Maryland</c:v>
                </c:pt>
                <c:pt idx="60">
                  <c:v>Michigan</c:v>
                </c:pt>
                <c:pt idx="61">
                  <c:v>Richmond</c:v>
                </c:pt>
                <c:pt idx="62">
                  <c:v>Salisbury</c:v>
                </c:pt>
                <c:pt idx="63">
                  <c:v>Shreveport</c:v>
                </c:pt>
              </c:strCache>
            </c:strRef>
          </c:cat>
          <c:val>
            <c:numRef>
              <c:f>'Branches with and WO Shakespear'!$BL$2:$BL$66</c:f>
              <c:numCache>
                <c:formatCode>General</c:formatCode>
                <c:ptCount val="64"/>
                <c:pt idx="0">
                  <c:v>68</c:v>
                </c:pt>
                <c:pt idx="1">
                  <c:v>0</c:v>
                </c:pt>
                <c:pt idx="2">
                  <c:v>0</c:v>
                </c:pt>
                <c:pt idx="3">
                  <c:v>0</c:v>
                </c:pt>
                <c:pt idx="4">
                  <c:v>0</c:v>
                </c:pt>
                <c:pt idx="5">
                  <c:v>23</c:v>
                </c:pt>
                <c:pt idx="6">
                  <c:v>21</c:v>
                </c:pt>
                <c:pt idx="7">
                  <c:v>0</c:v>
                </c:pt>
                <c:pt idx="8">
                  <c:v>20</c:v>
                </c:pt>
                <c:pt idx="9">
                  <c:v>0</c:v>
                </c:pt>
                <c:pt idx="10">
                  <c:v>16</c:v>
                </c:pt>
                <c:pt idx="11">
                  <c:v>0</c:v>
                </c:pt>
                <c:pt idx="12">
                  <c:v>0</c:v>
                </c:pt>
                <c:pt idx="13">
                  <c:v>15</c:v>
                </c:pt>
                <c:pt idx="14">
                  <c:v>0</c:v>
                </c:pt>
                <c:pt idx="15">
                  <c:v>0</c:v>
                </c:pt>
                <c:pt idx="16">
                  <c:v>0</c:v>
                </c:pt>
                <c:pt idx="17">
                  <c:v>0</c:v>
                </c:pt>
                <c:pt idx="18">
                  <c:v>0</c:v>
                </c:pt>
                <c:pt idx="19">
                  <c:v>0</c:v>
                </c:pt>
                <c:pt idx="20">
                  <c:v>0</c:v>
                </c:pt>
                <c:pt idx="21">
                  <c:v>0</c:v>
                </c:pt>
                <c:pt idx="22">
                  <c:v>0</c:v>
                </c:pt>
                <c:pt idx="23">
                  <c:v>12</c:v>
                </c:pt>
                <c:pt idx="24">
                  <c:v>0</c:v>
                </c:pt>
                <c:pt idx="25">
                  <c:v>11</c:v>
                </c:pt>
                <c:pt idx="26">
                  <c:v>0</c:v>
                </c:pt>
                <c:pt idx="27">
                  <c:v>11</c:v>
                </c:pt>
                <c:pt idx="28">
                  <c:v>0</c:v>
                </c:pt>
                <c:pt idx="29">
                  <c:v>0</c:v>
                </c:pt>
                <c:pt idx="30">
                  <c:v>0</c:v>
                </c:pt>
                <c:pt idx="31">
                  <c:v>0</c:v>
                </c:pt>
                <c:pt idx="32">
                  <c:v>0</c:v>
                </c:pt>
                <c:pt idx="33">
                  <c:v>0</c:v>
                </c:pt>
                <c:pt idx="34">
                  <c:v>0</c:v>
                </c:pt>
                <c:pt idx="35">
                  <c:v>10</c:v>
                </c:pt>
                <c:pt idx="36">
                  <c:v>0</c:v>
                </c:pt>
                <c:pt idx="37">
                  <c:v>0</c:v>
                </c:pt>
                <c:pt idx="38">
                  <c:v>0</c:v>
                </c:pt>
                <c:pt idx="39">
                  <c:v>0</c:v>
                </c:pt>
                <c:pt idx="40">
                  <c:v>8</c:v>
                </c:pt>
                <c:pt idx="41">
                  <c:v>0</c:v>
                </c:pt>
                <c:pt idx="42">
                  <c:v>0</c:v>
                </c:pt>
                <c:pt idx="43">
                  <c:v>7</c:v>
                </c:pt>
                <c:pt idx="44">
                  <c:v>0</c:v>
                </c:pt>
                <c:pt idx="45">
                  <c:v>0</c:v>
                </c:pt>
                <c:pt idx="46">
                  <c:v>0</c:v>
                </c:pt>
                <c:pt idx="47">
                  <c:v>7</c:v>
                </c:pt>
                <c:pt idx="48">
                  <c:v>6</c:v>
                </c:pt>
                <c:pt idx="49">
                  <c:v>6</c:v>
                </c:pt>
                <c:pt idx="50">
                  <c:v>0</c:v>
                </c:pt>
                <c:pt idx="51">
                  <c:v>0</c:v>
                </c:pt>
                <c:pt idx="52">
                  <c:v>0</c:v>
                </c:pt>
                <c:pt idx="53">
                  <c:v>0</c:v>
                </c:pt>
                <c:pt idx="54">
                  <c:v>3</c:v>
                </c:pt>
                <c:pt idx="55">
                  <c:v>0</c:v>
                </c:pt>
                <c:pt idx="56">
                  <c:v>0</c:v>
                </c:pt>
                <c:pt idx="57">
                  <c:v>0</c:v>
                </c:pt>
                <c:pt idx="58">
                  <c:v>0</c:v>
                </c:pt>
                <c:pt idx="59">
                  <c:v>0</c:v>
                </c:pt>
                <c:pt idx="60">
                  <c:v>0</c:v>
                </c:pt>
                <c:pt idx="61">
                  <c:v>0</c:v>
                </c:pt>
                <c:pt idx="62">
                  <c:v>0</c:v>
                </c:pt>
                <c:pt idx="63">
                  <c:v>0</c:v>
                </c:pt>
              </c:numCache>
            </c:numRef>
          </c:val>
        </c:ser>
        <c:dLbls>
          <c:showLegendKey val="0"/>
          <c:showVal val="0"/>
          <c:showCatName val="0"/>
          <c:showSerName val="0"/>
          <c:showPercent val="0"/>
          <c:showBubbleSize val="0"/>
        </c:dLbls>
        <c:gapWidth val="20"/>
        <c:axId val="375509632"/>
        <c:axId val="375510176"/>
      </c:barChart>
      <c:catAx>
        <c:axId val="37550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510176"/>
        <c:crosses val="autoZero"/>
        <c:auto val="1"/>
        <c:lblAlgn val="ctr"/>
        <c:lblOffset val="100"/>
        <c:noMultiLvlLbl val="0"/>
      </c:catAx>
      <c:valAx>
        <c:axId val="375510176"/>
        <c:scaling>
          <c:orientation val="minMax"/>
          <c:max val="7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 Schools Participating</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75509632"/>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1237096888500631"/>
          <c:w val="0.98537493944749732"/>
          <c:h val="0.84442882804963237"/>
        </c:manualLayout>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dirty="0"/>
              <a:t>ESU Operating Expenses</a:t>
            </a:r>
          </a:p>
          <a:p>
            <a:pPr>
              <a:defRPr sz="1600" b="1" i="0" u="none" strike="noStrike" kern="1200" cap="all" baseline="0">
                <a:solidFill>
                  <a:schemeClr val="tx1">
                    <a:lumMod val="65000"/>
                    <a:lumOff val="35000"/>
                  </a:schemeClr>
                </a:solidFill>
                <a:latin typeface="+mn-lt"/>
                <a:ea typeface="+mn-ea"/>
                <a:cs typeface="+mn-cs"/>
              </a:defRPr>
            </a:pPr>
            <a:r>
              <a:rPr lang="en-US" dirty="0"/>
              <a:t>unaudited actual for </a:t>
            </a:r>
            <a:r>
              <a:rPr lang="en-US" dirty="0" err="1"/>
              <a:t>fy</a:t>
            </a:r>
            <a:r>
              <a:rPr lang="en-US" dirty="0"/>
              <a:t> </a:t>
            </a:r>
            <a:r>
              <a:rPr lang="en-US" dirty="0" smtClean="0"/>
              <a:t>2017-2018</a:t>
            </a:r>
          </a:p>
          <a:p>
            <a:pPr>
              <a:defRPr sz="1600" b="1" i="0" u="none" strike="noStrike" kern="1200" cap="all" baseline="0">
                <a:solidFill>
                  <a:schemeClr val="tx1">
                    <a:lumMod val="65000"/>
                    <a:lumOff val="35000"/>
                  </a:schemeClr>
                </a:solidFill>
                <a:latin typeface="+mn-lt"/>
                <a:ea typeface="+mn-ea"/>
                <a:cs typeface="+mn-cs"/>
              </a:defRPr>
            </a:pPr>
            <a:r>
              <a:rPr lang="en-US" dirty="0" smtClean="0"/>
              <a:t>$2,531,246</a:t>
            </a:r>
            <a:endParaRPr lang="en-US" dirty="0"/>
          </a:p>
          <a:p>
            <a:pPr>
              <a:defRPr sz="1600" b="1" i="0" u="none" strike="noStrike" kern="1200" cap="all" baseline="0">
                <a:solidFill>
                  <a:schemeClr val="tx1">
                    <a:lumMod val="65000"/>
                    <a:lumOff val="35000"/>
                  </a:schemeClr>
                </a:solidFill>
                <a:latin typeface="+mn-lt"/>
                <a:ea typeface="+mn-ea"/>
                <a:cs typeface="+mn-cs"/>
              </a:defRPr>
            </a:pPr>
            <a:endParaRPr lang="en-US" dirty="0"/>
          </a:p>
        </c:rich>
      </c:tx>
      <c:layout>
        <c:manualLayout>
          <c:xMode val="edge"/>
          <c:yMode val="edge"/>
          <c:x val="0.32424276490634807"/>
          <c:y val="4.881116943715369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9667170542570823E-2"/>
          <c:y val="0.16438130650335375"/>
          <c:w val="0.90009190618852253"/>
          <c:h val="0.77659361329833776"/>
        </c:manualLayout>
      </c:layout>
      <c:pie3DChart>
        <c:varyColors val="1"/>
        <c:dLbls>
          <c:dLblPos val="bestFit"/>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dirty="0"/>
              <a:t>ESU Operating Expenses</a:t>
            </a:r>
          </a:p>
          <a:p>
            <a:pPr>
              <a:defRPr sz="1600" b="1" i="0" u="none" strike="noStrike" kern="1200" cap="all" baseline="0">
                <a:solidFill>
                  <a:schemeClr val="tx1">
                    <a:lumMod val="65000"/>
                    <a:lumOff val="35000"/>
                  </a:schemeClr>
                </a:solidFill>
                <a:latin typeface="+mn-lt"/>
                <a:ea typeface="+mn-ea"/>
                <a:cs typeface="+mn-cs"/>
              </a:defRPr>
            </a:pPr>
            <a:r>
              <a:rPr lang="en-US" dirty="0"/>
              <a:t>unaudited actual for </a:t>
            </a:r>
            <a:r>
              <a:rPr lang="en-US" dirty="0" err="1"/>
              <a:t>fy</a:t>
            </a:r>
            <a:r>
              <a:rPr lang="en-US" dirty="0"/>
              <a:t> 2017-2018</a:t>
            </a:r>
          </a:p>
          <a:p>
            <a:pPr>
              <a:defRPr sz="1600" b="1" i="0" u="none" strike="noStrike" kern="1200" cap="all" baseline="0">
                <a:solidFill>
                  <a:schemeClr val="tx1">
                    <a:lumMod val="65000"/>
                    <a:lumOff val="35000"/>
                  </a:schemeClr>
                </a:solidFill>
                <a:latin typeface="+mn-lt"/>
                <a:ea typeface="+mn-ea"/>
                <a:cs typeface="+mn-cs"/>
              </a:defRPr>
            </a:pPr>
            <a:r>
              <a:rPr lang="en-US" dirty="0"/>
              <a:t>$</a:t>
            </a:r>
            <a:r>
              <a:rPr lang="en-US" dirty="0" smtClean="0"/>
              <a:t>2,531,246</a:t>
            </a:r>
          </a:p>
          <a:p>
            <a:pPr>
              <a:defRPr sz="1600" b="1" i="0" u="none" strike="noStrike" kern="1200" cap="all" baseline="0">
                <a:solidFill>
                  <a:schemeClr val="tx1">
                    <a:lumMod val="65000"/>
                    <a:lumOff val="35000"/>
                  </a:schemeClr>
                </a:solidFill>
                <a:latin typeface="+mn-lt"/>
                <a:ea typeface="+mn-ea"/>
                <a:cs typeface="+mn-cs"/>
              </a:defRPr>
            </a:pPr>
            <a:r>
              <a:rPr lang="en-US" dirty="0" smtClean="0"/>
              <a:t>Programs without</a:t>
            </a:r>
            <a:r>
              <a:rPr lang="en-US" baseline="0" dirty="0" smtClean="0"/>
              <a:t> Overhead</a:t>
            </a:r>
            <a:endParaRPr lang="en-US" dirty="0"/>
          </a:p>
          <a:p>
            <a:pPr>
              <a:defRPr sz="1600" b="1" i="0" u="none" strike="noStrike" kern="1200" cap="all" baseline="0">
                <a:solidFill>
                  <a:schemeClr val="tx1">
                    <a:lumMod val="65000"/>
                    <a:lumOff val="35000"/>
                  </a:schemeClr>
                </a:solidFill>
                <a:latin typeface="+mn-lt"/>
                <a:ea typeface="+mn-ea"/>
                <a:cs typeface="+mn-cs"/>
              </a:defRPr>
            </a:pPr>
            <a:endParaRPr lang="en-US" dirty="0"/>
          </a:p>
        </c:rich>
      </c:tx>
      <c:layout>
        <c:manualLayout>
          <c:xMode val="edge"/>
          <c:yMode val="edge"/>
          <c:x val="0.28712058051567085"/>
          <c:y val="6.8287476996409927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674853316465636E-2"/>
          <c:y val="0.22919611512395627"/>
          <c:w val="0.84136095756711671"/>
          <c:h val="0.72659357909479427"/>
        </c:manualLayout>
      </c:layout>
      <c:pie3DChart>
        <c:varyColors val="1"/>
        <c:ser>
          <c:idx val="0"/>
          <c:order val="0"/>
          <c:explosion val="6"/>
          <c:dPt>
            <c:idx val="0"/>
            <c:bubble3D val="0"/>
            <c:explosion val="0"/>
            <c:spPr>
              <a:solidFill>
                <a:schemeClr val="accent2">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explosion val="0"/>
            <c:spPr>
              <a:solidFill>
                <a:schemeClr val="accent2">
                  <a:lumMod val="40000"/>
                  <a:lumOff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6"/>
            <c:spPr>
              <a:solidFill>
                <a:schemeClr val="accent5">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6"/>
            <c:spPr>
              <a:solidFill>
                <a:schemeClr val="accent5">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7"/>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explosion val="46"/>
            <c:spPr>
              <a:solidFill>
                <a:schemeClr val="accent1">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explosion val="22"/>
            <c:spPr>
              <a:solidFill>
                <a:srgbClr val="0070C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explosion val="21"/>
            <c:spPr>
              <a:solidFill>
                <a:srgbClr val="00206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explosion val="0"/>
            <c:spPr>
              <a:solidFill>
                <a:schemeClr val="bg2">
                  <a:lumMod val="2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explosion val="0"/>
            <c:spPr>
              <a:solidFill>
                <a:schemeClr val="accent4">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0"/>
            <c:bubble3D val="0"/>
            <c:explosion val="0"/>
            <c:spPr>
              <a:solidFill>
                <a:schemeClr val="accent4">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1"/>
            <c:bubble3D val="0"/>
            <c:explosion val="0"/>
            <c:spPr>
              <a:solidFill>
                <a:schemeClr val="accent4">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2"/>
            <c:bubble3D val="0"/>
            <c:explosion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5.0181556083122546E-3"/>
                  <c:y val="7.2867165284018071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9.6039404388176972E-2"/>
                      <c:h val="7.458880139982503E-2"/>
                    </c:manualLayout>
                  </c15:layout>
                </c:ext>
              </c:extLst>
            </c:dLbl>
            <c:dLbl>
              <c:idx val="1"/>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2"/>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5">
                          <a:lumMod val="75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3"/>
              <c:layout>
                <c:manualLayout>
                  <c:x val="2.149271782203695E-3"/>
                  <c:y val="-8.307486348689172E-2"/>
                </c:manualLayout>
              </c:layout>
              <c:tx>
                <c:rich>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mn-lt"/>
                        <a:ea typeface="+mn-ea"/>
                        <a:cs typeface="+mn-cs"/>
                      </a:defRPr>
                    </a:pPr>
                    <a:fld id="{C2E091B7-3D43-4BAF-9937-DF2C4FA9B4E7}" type="CATEGORYNAME">
                      <a:rPr lang="en-US">
                        <a:solidFill>
                          <a:schemeClr val="accent5">
                            <a:lumMod val="50000"/>
                          </a:schemeClr>
                        </a:solidFill>
                      </a:rPr>
                      <a:pPr>
                        <a:defRPr sz="1000" b="1" i="0" u="none" strike="noStrike" kern="1200" spc="0" baseline="0">
                          <a:solidFill>
                            <a:schemeClr val="accent1"/>
                          </a:solidFill>
                          <a:latin typeface="+mn-lt"/>
                          <a:ea typeface="+mn-ea"/>
                          <a:cs typeface="+mn-cs"/>
                        </a:defRPr>
                      </a:pPr>
                      <a:t>[CATEGORY NAME]</a:t>
                    </a:fld>
                    <a:r>
                      <a:rPr lang="en-US" baseline="0">
                        <a:solidFill>
                          <a:schemeClr val="accent5">
                            <a:lumMod val="50000"/>
                          </a:schemeClr>
                        </a:solidFill>
                      </a:rPr>
                      <a:t>, </a:t>
                    </a:r>
                    <a:fld id="{EA518CF0-0270-4B28-8C71-11EDD67EB112}" type="VALUE">
                      <a:rPr lang="en-US" baseline="0">
                        <a:solidFill>
                          <a:schemeClr val="accent5">
                            <a:lumMod val="50000"/>
                          </a:schemeClr>
                        </a:solidFill>
                      </a:rPr>
                      <a:pPr>
                        <a:defRPr sz="1000" b="1" i="0" u="none" strike="noStrike" kern="1200" spc="0" baseline="0">
                          <a:solidFill>
                            <a:schemeClr val="accent1"/>
                          </a:solidFill>
                          <a:latin typeface="+mn-lt"/>
                          <a:ea typeface="+mn-ea"/>
                          <a:cs typeface="+mn-cs"/>
                        </a:defRPr>
                      </a:pPr>
                      <a:t>[VALUE]</a:t>
                    </a:fld>
                    <a:endParaRPr lang="en-US" baseline="0">
                      <a:solidFill>
                        <a:schemeClr val="accent5">
                          <a:lumMod val="50000"/>
                        </a:schemeClr>
                      </a:solidFill>
                    </a:endParaRP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1303780933200522"/>
                      <c:h val="6.3076983344934931E-2"/>
                    </c:manualLayout>
                  </c15:layout>
                  <c15:dlblFieldTable/>
                  <c15:showDataLabelsRange val="0"/>
                </c:ext>
              </c:extLst>
            </c:dLbl>
            <c:dLbl>
              <c:idx val="4"/>
              <c:layout>
                <c:manualLayout>
                  <c:x val="-8.4390360295872105E-4"/>
                  <c:y val="-5.128205128205128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3077254539858418"/>
                      <c:h val="7.0731020849718704E-2"/>
                    </c:manualLayout>
                  </c15:layout>
                </c:ext>
              </c:extLst>
            </c:dLbl>
            <c:dLbl>
              <c:idx val="5"/>
              <c:layout>
                <c:manualLayout>
                  <c:x val="1.6831094642581441E-2"/>
                  <c:y val="-1.3409886264216972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5">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2872128729006913"/>
                      <c:h val="9.7873563218390788E-2"/>
                    </c:manualLayout>
                  </c15:layout>
                </c:ext>
              </c:extLst>
            </c:dLbl>
            <c:dLbl>
              <c:idx val="6"/>
              <c:layout>
                <c:manualLayout>
                  <c:x val="-1.5250544662309368E-2"/>
                  <c:y val="1.8011207650767653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0492121212121212"/>
                      <c:h val="7.3792635851632205E-2"/>
                    </c:manualLayout>
                  </c15:layout>
                </c:ext>
              </c:extLst>
            </c:dLbl>
            <c:dLbl>
              <c:idx val="7"/>
              <c:layout>
                <c:manualLayout>
                  <c:x val="-3.8395466475781438E-2"/>
                  <c:y val="1.1103899039026439E-2"/>
                </c:manualLayout>
              </c:layout>
              <c:tx>
                <c:rich>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mn-lt"/>
                        <a:ea typeface="+mn-ea"/>
                        <a:cs typeface="+mn-cs"/>
                      </a:defRPr>
                    </a:pPr>
                    <a:fld id="{B7F43106-2B48-40F1-9784-157C3FA71929}" type="CATEGORYNAME">
                      <a:rPr lang="en-US">
                        <a:solidFill>
                          <a:schemeClr val="accent1">
                            <a:lumMod val="75000"/>
                          </a:schemeClr>
                        </a:solidFill>
                      </a:rPr>
                      <a:pPr>
                        <a:defRPr sz="1000" b="1" i="0" u="none" strike="noStrike" kern="1200" spc="0" baseline="0">
                          <a:solidFill>
                            <a:schemeClr val="accent1"/>
                          </a:solidFill>
                          <a:latin typeface="+mn-lt"/>
                          <a:ea typeface="+mn-ea"/>
                          <a:cs typeface="+mn-cs"/>
                        </a:defRPr>
                      </a:pPr>
                      <a:t>[CATEGORY NAME]</a:t>
                    </a:fld>
                    <a:r>
                      <a:rPr lang="en-US" baseline="0">
                        <a:solidFill>
                          <a:schemeClr val="accent1">
                            <a:lumMod val="75000"/>
                          </a:schemeClr>
                        </a:solidFill>
                      </a:rPr>
                      <a:t>, </a:t>
                    </a:r>
                    <a:fld id="{C872E727-5C89-4375-8652-C3C6859AD8A6}" type="VALUE">
                      <a:rPr lang="en-US" baseline="0">
                        <a:solidFill>
                          <a:schemeClr val="accent1">
                            <a:lumMod val="75000"/>
                          </a:schemeClr>
                        </a:solidFill>
                      </a:rPr>
                      <a:pPr>
                        <a:defRPr sz="1000" b="1" i="0" u="none" strike="noStrike" kern="1200" spc="0" baseline="0">
                          <a:solidFill>
                            <a:schemeClr val="accent1"/>
                          </a:solidFill>
                          <a:latin typeface="+mn-lt"/>
                          <a:ea typeface="+mn-ea"/>
                          <a:cs typeface="+mn-cs"/>
                        </a:defRPr>
                      </a:pPr>
                      <a:t>[VALUE]</a:t>
                    </a:fld>
                    <a:endParaRPr lang="en-US" baseline="0">
                      <a:solidFill>
                        <a:schemeClr val="accent1">
                          <a:lumMod val="75000"/>
                        </a:schemeClr>
                      </a:solidFill>
                    </a:endParaRP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8.2127320448580274E-2"/>
                      <c:h val="6.4607790845891674E-2"/>
                    </c:manualLayout>
                  </c15:layout>
                  <c15:dlblFieldTable/>
                  <c15:showDataLabelsRange val="0"/>
                </c:ext>
              </c:extLst>
            </c:dLbl>
            <c:dLbl>
              <c:idx val="8"/>
              <c:layout>
                <c:manualLayout>
                  <c:x val="0"/>
                  <c:y val="-3.0616150019136218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9"/>
              <c:layout>
                <c:manualLayout>
                  <c:x val="-7.3868982525139362E-3"/>
                  <c:y val="-3.5387841714864726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8.410581030312389E-2"/>
                      <c:h val="6.8841674963043428E-2"/>
                    </c:manualLayout>
                  </c15:layout>
                </c:ext>
              </c:extLst>
            </c:dLbl>
            <c:dLbl>
              <c:idx val="10"/>
              <c:layout>
                <c:manualLayout>
                  <c:x val="6.2726394174349187E-8"/>
                  <c:y val="-4.6488395532865684E-2"/>
                </c:manualLayout>
              </c:layout>
              <c:tx>
                <c:rich>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mn-lt"/>
                        <a:ea typeface="+mn-ea"/>
                        <a:cs typeface="+mn-cs"/>
                      </a:defRPr>
                    </a:pPr>
                    <a:fld id="{25C8BEA4-8CA4-4DD2-99E9-CB0436C1B1BC}" type="CATEGORYNAME">
                      <a:rPr lang="en-US">
                        <a:solidFill>
                          <a:schemeClr val="accent2">
                            <a:lumMod val="75000"/>
                          </a:schemeClr>
                        </a:solidFill>
                      </a:rPr>
                      <a:pPr>
                        <a:defRPr sz="1000" b="1" i="0" u="none" strike="noStrike" kern="1200" spc="0" baseline="0">
                          <a:solidFill>
                            <a:schemeClr val="accent1"/>
                          </a:solidFill>
                          <a:latin typeface="+mn-lt"/>
                          <a:ea typeface="+mn-ea"/>
                          <a:cs typeface="+mn-cs"/>
                        </a:defRPr>
                      </a:pPr>
                      <a:t>[CATEGORY NAME]</a:t>
                    </a:fld>
                    <a:r>
                      <a:rPr lang="en-US" baseline="0">
                        <a:solidFill>
                          <a:schemeClr val="accent2">
                            <a:lumMod val="75000"/>
                          </a:schemeClr>
                        </a:solidFill>
                      </a:rPr>
                      <a:t>, </a:t>
                    </a:r>
                    <a:fld id="{9C659CB2-A97F-4FEE-A25B-B72389EF1250}" type="VALUE">
                      <a:rPr lang="en-US" baseline="0">
                        <a:solidFill>
                          <a:schemeClr val="accent2">
                            <a:lumMod val="75000"/>
                          </a:schemeClr>
                        </a:solidFill>
                      </a:rPr>
                      <a:pPr>
                        <a:defRPr sz="1000" b="1" i="0" u="none" strike="noStrike" kern="1200" spc="0" baseline="0">
                          <a:solidFill>
                            <a:schemeClr val="accent1"/>
                          </a:solidFill>
                          <a:latin typeface="+mn-lt"/>
                          <a:ea typeface="+mn-ea"/>
                          <a:cs typeface="+mn-cs"/>
                        </a:defRPr>
                      </a:pPr>
                      <a:t>[VALUE]</a:t>
                    </a:fld>
                    <a:endParaRPr lang="en-US" baseline="0">
                      <a:solidFill>
                        <a:schemeClr val="accent2">
                          <a:lumMod val="75000"/>
                        </a:schemeClr>
                      </a:solidFill>
                    </a:endParaRP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8.2548504966290973E-2"/>
                      <c:h val="6.5010257338522337E-2"/>
                    </c:manualLayout>
                  </c15:layout>
                  <c15:dlblFieldTable/>
                  <c15:showDataLabelsRange val="0"/>
                </c:ext>
              </c:extLst>
            </c:dLbl>
            <c:dLbl>
              <c:idx val="11"/>
              <c:layout>
                <c:manualLayout>
                  <c:x val="-7.3868801949156177E-3"/>
                  <c:y val="-7.0981315115213967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4">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6.6777486147564888E-2"/>
                      <c:h val="6.0417835701571783E-2"/>
                    </c:manualLayout>
                  </c15:layout>
                </c:ext>
              </c:extLst>
            </c:dLbl>
            <c:dLbl>
              <c:idx val="1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80000"/>
                          <a:lumOff val="20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dLblPos val="outEnd"/>
            <c:showLegendKey val="0"/>
            <c:showVal val="1"/>
            <c:showCatName val="1"/>
            <c:showSerName val="0"/>
            <c:showPercent val="0"/>
            <c:showBubbleSize val="0"/>
            <c:showLeaderLines val="1"/>
            <c:leaderLines>
              <c:spPr>
                <a:ln w="9525" cap="flat" cmpd="sng" algn="ctr">
                  <a:noFill/>
                  <a:round/>
                </a:ln>
                <a:effectLst/>
              </c:spPr>
            </c:leaderLines>
            <c:extLst>
              <c:ext xmlns:c15="http://schemas.microsoft.com/office/drawing/2012/chart" uri="{CE6537A1-D6FC-4f65-9D91-7224C49458BB}"/>
            </c:extLst>
          </c:dLbls>
          <c:cat>
            <c:strRef>
              <c:f>Expenses!$A$7:$A$19</c:f>
              <c:strCache>
                <c:ptCount val="13"/>
                <c:pt idx="0">
                  <c:v>Fundraising</c:v>
                </c:pt>
                <c:pt idx="1">
                  <c:v>Management and general </c:v>
                </c:pt>
                <c:pt idx="2">
                  <c:v>Annual Report</c:v>
                </c:pt>
                <c:pt idx="3">
                  <c:v>Member Services</c:v>
                </c:pt>
                <c:pt idx="4">
                  <c:v>Branch Services </c:v>
                </c:pt>
                <c:pt idx="5">
                  <c:v>Membership and Patron Dues Returned</c:v>
                </c:pt>
                <c:pt idx="6">
                  <c:v>Annual General Meeting</c:v>
                </c:pt>
                <c:pt idx="7">
                  <c:v>Shakespeare</c:v>
                </c:pt>
                <c:pt idx="8">
                  <c:v>TLAB</c:v>
                </c:pt>
                <c:pt idx="9">
                  <c:v>Luard Morse</c:v>
                </c:pt>
                <c:pt idx="10">
                  <c:v>Debate</c:v>
                </c:pt>
                <c:pt idx="11">
                  <c:v>SSE</c:v>
                </c:pt>
                <c:pt idx="12">
                  <c:v>Immigrant Programs (EiA &amp; ARNIC)</c:v>
                </c:pt>
              </c:strCache>
            </c:strRef>
          </c:cat>
          <c:val>
            <c:numRef>
              <c:f>Expenses!$B$7:$B$19</c:f>
              <c:numCache>
                <c:formatCode>_("$"* #,##0.00_);_("$"* \(#,##0.00\);_("$"* "-"??_);_(@_)</c:formatCode>
                <c:ptCount val="13"/>
                <c:pt idx="0">
                  <c:v>110703.92</c:v>
                </c:pt>
                <c:pt idx="1">
                  <c:v>484788.56</c:v>
                </c:pt>
                <c:pt idx="2">
                  <c:v>47760.6</c:v>
                </c:pt>
                <c:pt idx="3">
                  <c:v>105691.5</c:v>
                </c:pt>
                <c:pt idx="4">
                  <c:v>140179.12</c:v>
                </c:pt>
                <c:pt idx="5">
                  <c:v>186271</c:v>
                </c:pt>
                <c:pt idx="6">
                  <c:v>46065.55</c:v>
                </c:pt>
                <c:pt idx="7">
                  <c:v>132664.35999999999</c:v>
                </c:pt>
                <c:pt idx="8">
                  <c:v>451062.65</c:v>
                </c:pt>
                <c:pt idx="9">
                  <c:v>89612</c:v>
                </c:pt>
                <c:pt idx="10">
                  <c:v>87423.61</c:v>
                </c:pt>
                <c:pt idx="11">
                  <c:v>20273</c:v>
                </c:pt>
                <c:pt idx="12">
                  <c:v>628749.93999999994</c:v>
                </c:pt>
              </c:numCache>
            </c:numRef>
          </c:val>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Branch</a:t>
            </a:r>
            <a:r>
              <a:rPr lang="en-US" baseline="0"/>
              <a:t> Sholarships and Number of TLab Scholars</a:t>
            </a:r>
          </a:p>
          <a:p>
            <a:pPr>
              <a:defRPr/>
            </a:pPr>
            <a:r>
              <a:rPr lang="en-US"/>
              <a:t>39 Scholars </a:t>
            </a:r>
          </a:p>
          <a:p>
            <a:pPr>
              <a:defRPr/>
            </a:pPr>
            <a:r>
              <a:rPr lang="en-US"/>
              <a:t>$200,977</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2"/>
          <c:order val="1"/>
          <c:tx>
            <c:strRef>
              <c:f>Sheet1!$BP$1</c:f>
              <c:strCache>
                <c:ptCount val="1"/>
                <c:pt idx="0">
                  <c:v>Total TLab Amount Funded by Branches 2017-18</c:v>
                </c:pt>
              </c:strCache>
            </c:strRef>
          </c:tx>
          <c:spPr>
            <a:solidFill>
              <a:srgbClr val="800000"/>
            </a:solidFill>
            <a:ln>
              <a:noFill/>
            </a:ln>
            <a:effectLst/>
          </c:spPr>
          <c:invertIfNegative val="0"/>
          <c:cat>
            <c:strRef>
              <c:f>Sheet1!$B$2:$B$66</c:f>
              <c:strCache>
                <c:ptCount val="65"/>
                <c:pt idx="0">
                  <c:v>Central Florida</c:v>
                </c:pt>
                <c:pt idx="1">
                  <c:v>Cleveland</c:v>
                </c:pt>
                <c:pt idx="2">
                  <c:v>Naples</c:v>
                </c:pt>
                <c:pt idx="3">
                  <c:v>Kentucky</c:v>
                </c:pt>
                <c:pt idx="4">
                  <c:v>Palm Beach</c:v>
                </c:pt>
                <c:pt idx="5">
                  <c:v>San Francisco</c:v>
                </c:pt>
                <c:pt idx="6">
                  <c:v>Princeton</c:v>
                </c:pt>
                <c:pt idx="7">
                  <c:v>Denver</c:v>
                </c:pt>
                <c:pt idx="8">
                  <c:v>Houston</c:v>
                </c:pt>
                <c:pt idx="9">
                  <c:v>Greenwich</c:v>
                </c:pt>
                <c:pt idx="10">
                  <c:v>Richmond</c:v>
                </c:pt>
                <c:pt idx="11">
                  <c:v>Los Angeles</c:v>
                </c:pt>
                <c:pt idx="12">
                  <c:v>Austin</c:v>
                </c:pt>
                <c:pt idx="13">
                  <c:v>New York City</c:v>
                </c:pt>
                <c:pt idx="14">
                  <c:v>Washington, DC</c:v>
                </c:pt>
                <c:pt idx="15">
                  <c:v>Charlottesville</c:v>
                </c:pt>
                <c:pt idx="16">
                  <c:v>Atlanta</c:v>
                </c:pt>
                <c:pt idx="17">
                  <c:v>Indianapolis</c:v>
                </c:pt>
                <c:pt idx="18">
                  <c:v>St. Louis</c:v>
                </c:pt>
                <c:pt idx="19">
                  <c:v>Tulsa</c:v>
                </c:pt>
                <c:pt idx="20">
                  <c:v>Research Triangle, NC</c:v>
                </c:pt>
                <c:pt idx="21">
                  <c:v>New Orleans</c:v>
                </c:pt>
                <c:pt idx="22">
                  <c:v>Rochester</c:v>
                </c:pt>
                <c:pt idx="23">
                  <c:v>Cincinnati</c:v>
                </c:pt>
                <c:pt idx="24">
                  <c:v>Oklahoma City/Tulsa</c:v>
                </c:pt>
                <c:pt idx="25">
                  <c:v>Fort Lauderdale</c:v>
                </c:pt>
                <c:pt idx="26">
                  <c:v>Greensboro</c:v>
                </c:pt>
                <c:pt idx="27">
                  <c:v>Philadelphia</c:v>
                </c:pt>
                <c:pt idx="28">
                  <c:v>Dallas</c:v>
                </c:pt>
                <c:pt idx="29">
                  <c:v>Desert (Palm Springs)</c:v>
                </c:pt>
                <c:pt idx="30">
                  <c:v>Hawaii</c:v>
                </c:pt>
                <c:pt idx="31">
                  <c:v>Seattle</c:v>
                </c:pt>
                <c:pt idx="32">
                  <c:v>Sandhills</c:v>
                </c:pt>
                <c:pt idx="33">
                  <c:v>Tucson</c:v>
                </c:pt>
                <c:pt idx="34">
                  <c:v>Syracuse</c:v>
                </c:pt>
                <c:pt idx="35">
                  <c:v>Columbus</c:v>
                </c:pt>
                <c:pt idx="36">
                  <c:v>Southwest Virginia</c:v>
                </c:pt>
                <c:pt idx="37">
                  <c:v>Boston</c:v>
                </c:pt>
                <c:pt idx="38">
                  <c:v>Memphis</c:v>
                </c:pt>
                <c:pt idx="39">
                  <c:v>Monmouth County, NJ</c:v>
                </c:pt>
                <c:pt idx="40">
                  <c:v>Jacksonville, FL </c:v>
                </c:pt>
                <c:pt idx="41">
                  <c:v>Nashville</c:v>
                </c:pt>
                <c:pt idx="42">
                  <c:v>Kansas City</c:v>
                </c:pt>
                <c:pt idx="43">
                  <c:v>Miami</c:v>
                </c:pt>
                <c:pt idx="44">
                  <c:v>Portland</c:v>
                </c:pt>
                <c:pt idx="45">
                  <c:v>Albany</c:v>
                </c:pt>
                <c:pt idx="46">
                  <c:v>Columbia</c:v>
                </c:pt>
                <c:pt idx="47">
                  <c:v>Central Pennsylvania</c:v>
                </c:pt>
                <c:pt idx="48">
                  <c:v>Chicago</c:v>
                </c:pt>
                <c:pt idx="49">
                  <c:v>Birmingham</c:v>
                </c:pt>
                <c:pt idx="50">
                  <c:v>Buffalo/Niagara Frontier</c:v>
                </c:pt>
                <c:pt idx="51">
                  <c:v>Charleston</c:v>
                </c:pt>
                <c:pt idx="52">
                  <c:v>Charlotte</c:v>
                </c:pt>
                <c:pt idx="53">
                  <c:v>Colonial North Carolina</c:v>
                </c:pt>
                <c:pt idx="54">
                  <c:v>Delaware</c:v>
                </c:pt>
                <c:pt idx="55">
                  <c:v>Jackson, MS</c:v>
                </c:pt>
                <c:pt idx="56">
                  <c:v>Lexington</c:v>
                </c:pt>
                <c:pt idx="57">
                  <c:v>Maryland</c:v>
                </c:pt>
                <c:pt idx="58">
                  <c:v>Michigan</c:v>
                </c:pt>
                <c:pt idx="59">
                  <c:v>Phoenix</c:v>
                </c:pt>
                <c:pt idx="60">
                  <c:v>Rhode Island</c:v>
                </c:pt>
                <c:pt idx="61">
                  <c:v>Salisbury</c:v>
                </c:pt>
                <c:pt idx="62">
                  <c:v>San Diego</c:v>
                </c:pt>
                <c:pt idx="63">
                  <c:v>Savannah</c:v>
                </c:pt>
                <c:pt idx="64">
                  <c:v>Shreveport</c:v>
                </c:pt>
              </c:strCache>
            </c:strRef>
          </c:cat>
          <c:val>
            <c:numRef>
              <c:f>Sheet1!$BP$2:$BP$66</c:f>
              <c:numCache>
                <c:formatCode>#,##0</c:formatCode>
                <c:ptCount val="65"/>
                <c:pt idx="0">
                  <c:v>34475</c:v>
                </c:pt>
                <c:pt idx="1">
                  <c:v>7043</c:v>
                </c:pt>
                <c:pt idx="2">
                  <c:v>15806</c:v>
                </c:pt>
                <c:pt idx="3">
                  <c:v>16849</c:v>
                </c:pt>
                <c:pt idx="4">
                  <c:v>11921</c:v>
                </c:pt>
                <c:pt idx="5">
                  <c:v>4833</c:v>
                </c:pt>
                <c:pt idx="6">
                  <c:v>14246</c:v>
                </c:pt>
                <c:pt idx="7">
                  <c:v>9837</c:v>
                </c:pt>
                <c:pt idx="8">
                  <c:v>9236</c:v>
                </c:pt>
                <c:pt idx="9">
                  <c:v>11252</c:v>
                </c:pt>
                <c:pt idx="10">
                  <c:v>9128</c:v>
                </c:pt>
                <c:pt idx="11">
                  <c:v>5402</c:v>
                </c:pt>
                <c:pt idx="12">
                  <c:v>5350</c:v>
                </c:pt>
                <c:pt idx="13">
                  <c:v>6037</c:v>
                </c:pt>
                <c:pt idx="14">
                  <c:v>2588</c:v>
                </c:pt>
                <c:pt idx="15">
                  <c:v>6018</c:v>
                </c:pt>
                <c:pt idx="16">
                  <c:v>5433</c:v>
                </c:pt>
                <c:pt idx="17">
                  <c:v>3623</c:v>
                </c:pt>
                <c:pt idx="18">
                  <c:v>4902</c:v>
                </c:pt>
                <c:pt idx="20">
                  <c:v>4054</c:v>
                </c:pt>
                <c:pt idx="21">
                  <c:v>4140</c:v>
                </c:pt>
                <c:pt idx="22">
                  <c:v>4402</c:v>
                </c:pt>
                <c:pt idx="25">
                  <c:v>4402</c:v>
                </c:pt>
              </c:numCache>
            </c:numRef>
          </c:val>
        </c:ser>
        <c:dLbls>
          <c:showLegendKey val="0"/>
          <c:showVal val="0"/>
          <c:showCatName val="0"/>
          <c:showSerName val="0"/>
          <c:showPercent val="0"/>
          <c:showBubbleSize val="0"/>
        </c:dLbls>
        <c:gapWidth val="10"/>
        <c:axId val="375502560"/>
        <c:axId val="375512896"/>
      </c:barChart>
      <c:barChart>
        <c:barDir val="col"/>
        <c:grouping val="clustered"/>
        <c:varyColors val="0"/>
        <c:ser>
          <c:idx val="0"/>
          <c:order val="0"/>
          <c:tx>
            <c:strRef>
              <c:f>Sheet1!$BL$1</c:f>
              <c:strCache>
                <c:ptCount val="1"/>
                <c:pt idx="0">
                  <c:v>TLab Scholar</c:v>
                </c:pt>
              </c:strCache>
            </c:strRef>
          </c:tx>
          <c:spPr>
            <a:pattFill prst="pct75">
              <a:fgClr>
                <a:srgbClr val="002060"/>
              </a:fgClr>
              <a:bgClr>
                <a:schemeClr val="bg1"/>
              </a:bgClr>
            </a:pattFill>
            <a:ln>
              <a:noFill/>
            </a:ln>
            <a:effectLst/>
          </c:spPr>
          <c:invertIfNegative val="0"/>
          <c:cat>
            <c:strRef>
              <c:f>Sheet1!$B$2:$B$66</c:f>
              <c:strCache>
                <c:ptCount val="65"/>
                <c:pt idx="0">
                  <c:v>Central Florida</c:v>
                </c:pt>
                <c:pt idx="1">
                  <c:v>Cleveland</c:v>
                </c:pt>
                <c:pt idx="2">
                  <c:v>Naples</c:v>
                </c:pt>
                <c:pt idx="3">
                  <c:v>Kentucky</c:v>
                </c:pt>
                <c:pt idx="4">
                  <c:v>Palm Beach</c:v>
                </c:pt>
                <c:pt idx="5">
                  <c:v>San Francisco</c:v>
                </c:pt>
                <c:pt idx="6">
                  <c:v>Princeton</c:v>
                </c:pt>
                <c:pt idx="7">
                  <c:v>Denver</c:v>
                </c:pt>
                <c:pt idx="8">
                  <c:v>Houston</c:v>
                </c:pt>
                <c:pt idx="9">
                  <c:v>Greenwich</c:v>
                </c:pt>
                <c:pt idx="10">
                  <c:v>Richmond</c:v>
                </c:pt>
                <c:pt idx="11">
                  <c:v>Los Angeles</c:v>
                </c:pt>
                <c:pt idx="12">
                  <c:v>Austin</c:v>
                </c:pt>
                <c:pt idx="13">
                  <c:v>New York City</c:v>
                </c:pt>
                <c:pt idx="14">
                  <c:v>Washington, DC</c:v>
                </c:pt>
                <c:pt idx="15">
                  <c:v>Charlottesville</c:v>
                </c:pt>
                <c:pt idx="16">
                  <c:v>Atlanta</c:v>
                </c:pt>
                <c:pt idx="17">
                  <c:v>Indianapolis</c:v>
                </c:pt>
                <c:pt idx="18">
                  <c:v>St. Louis</c:v>
                </c:pt>
                <c:pt idx="19">
                  <c:v>Tulsa</c:v>
                </c:pt>
                <c:pt idx="20">
                  <c:v>Research Triangle, NC</c:v>
                </c:pt>
                <c:pt idx="21">
                  <c:v>New Orleans</c:v>
                </c:pt>
                <c:pt idx="22">
                  <c:v>Rochester</c:v>
                </c:pt>
                <c:pt idx="23">
                  <c:v>Cincinnati</c:v>
                </c:pt>
                <c:pt idx="24">
                  <c:v>Oklahoma City/Tulsa</c:v>
                </c:pt>
                <c:pt idx="25">
                  <c:v>Fort Lauderdale</c:v>
                </c:pt>
                <c:pt idx="26">
                  <c:v>Greensboro</c:v>
                </c:pt>
                <c:pt idx="27">
                  <c:v>Philadelphia</c:v>
                </c:pt>
                <c:pt idx="28">
                  <c:v>Dallas</c:v>
                </c:pt>
                <c:pt idx="29">
                  <c:v>Desert (Palm Springs)</c:v>
                </c:pt>
                <c:pt idx="30">
                  <c:v>Hawaii</c:v>
                </c:pt>
                <c:pt idx="31">
                  <c:v>Seattle</c:v>
                </c:pt>
                <c:pt idx="32">
                  <c:v>Sandhills</c:v>
                </c:pt>
                <c:pt idx="33">
                  <c:v>Tucson</c:v>
                </c:pt>
                <c:pt idx="34">
                  <c:v>Syracuse</c:v>
                </c:pt>
                <c:pt idx="35">
                  <c:v>Columbus</c:v>
                </c:pt>
                <c:pt idx="36">
                  <c:v>Southwest Virginia</c:v>
                </c:pt>
                <c:pt idx="37">
                  <c:v>Boston</c:v>
                </c:pt>
                <c:pt idx="38">
                  <c:v>Memphis</c:v>
                </c:pt>
                <c:pt idx="39">
                  <c:v>Monmouth County, NJ</c:v>
                </c:pt>
                <c:pt idx="40">
                  <c:v>Jacksonville, FL </c:v>
                </c:pt>
                <c:pt idx="41">
                  <c:v>Nashville</c:v>
                </c:pt>
                <c:pt idx="42">
                  <c:v>Kansas City</c:v>
                </c:pt>
                <c:pt idx="43">
                  <c:v>Miami</c:v>
                </c:pt>
                <c:pt idx="44">
                  <c:v>Portland</c:v>
                </c:pt>
                <c:pt idx="45">
                  <c:v>Albany</c:v>
                </c:pt>
                <c:pt idx="46">
                  <c:v>Columbia</c:v>
                </c:pt>
                <c:pt idx="47">
                  <c:v>Central Pennsylvania</c:v>
                </c:pt>
                <c:pt idx="48">
                  <c:v>Chicago</c:v>
                </c:pt>
                <c:pt idx="49">
                  <c:v>Birmingham</c:v>
                </c:pt>
                <c:pt idx="50">
                  <c:v>Buffalo/Niagara Frontier</c:v>
                </c:pt>
                <c:pt idx="51">
                  <c:v>Charleston</c:v>
                </c:pt>
                <c:pt idx="52">
                  <c:v>Charlotte</c:v>
                </c:pt>
                <c:pt idx="53">
                  <c:v>Colonial North Carolina</c:v>
                </c:pt>
                <c:pt idx="54">
                  <c:v>Delaware</c:v>
                </c:pt>
                <c:pt idx="55">
                  <c:v>Jackson, MS</c:v>
                </c:pt>
                <c:pt idx="56">
                  <c:v>Lexington</c:v>
                </c:pt>
                <c:pt idx="57">
                  <c:v>Maryland</c:v>
                </c:pt>
                <c:pt idx="58">
                  <c:v>Michigan</c:v>
                </c:pt>
                <c:pt idx="59">
                  <c:v>Phoenix</c:v>
                </c:pt>
                <c:pt idx="60">
                  <c:v>Rhode Island</c:v>
                </c:pt>
                <c:pt idx="61">
                  <c:v>Salisbury</c:v>
                </c:pt>
                <c:pt idx="62">
                  <c:v>San Diego</c:v>
                </c:pt>
                <c:pt idx="63">
                  <c:v>Savannah</c:v>
                </c:pt>
                <c:pt idx="64">
                  <c:v>Shreveport</c:v>
                </c:pt>
              </c:strCache>
            </c:strRef>
          </c:cat>
          <c:val>
            <c:numRef>
              <c:f>Sheet1!$BL$2:$BL$66</c:f>
              <c:numCache>
                <c:formatCode>General</c:formatCode>
                <c:ptCount val="65"/>
                <c:pt idx="0">
                  <c:v>5</c:v>
                </c:pt>
                <c:pt idx="1">
                  <c:v>2</c:v>
                </c:pt>
                <c:pt idx="2">
                  <c:v>2</c:v>
                </c:pt>
                <c:pt idx="3">
                  <c:v>3</c:v>
                </c:pt>
                <c:pt idx="4">
                  <c:v>2</c:v>
                </c:pt>
                <c:pt idx="5">
                  <c:v>1</c:v>
                </c:pt>
                <c:pt idx="6">
                  <c:v>3</c:v>
                </c:pt>
                <c:pt idx="7">
                  <c:v>2</c:v>
                </c:pt>
                <c:pt idx="8">
                  <c:v>2</c:v>
                </c:pt>
                <c:pt idx="9">
                  <c:v>2</c:v>
                </c:pt>
                <c:pt idx="10">
                  <c:v>2</c:v>
                </c:pt>
                <c:pt idx="11">
                  <c:v>1</c:v>
                </c:pt>
                <c:pt idx="12">
                  <c:v>1</c:v>
                </c:pt>
                <c:pt idx="13">
                  <c:v>2</c:v>
                </c:pt>
                <c:pt idx="14">
                  <c:v>1</c:v>
                </c:pt>
                <c:pt idx="15">
                  <c:v>1</c:v>
                </c:pt>
                <c:pt idx="16">
                  <c:v>1</c:v>
                </c:pt>
                <c:pt idx="17">
                  <c:v>1</c:v>
                </c:pt>
                <c:pt idx="18">
                  <c:v>1</c:v>
                </c:pt>
                <c:pt idx="20">
                  <c:v>1</c:v>
                </c:pt>
                <c:pt idx="21">
                  <c:v>1</c:v>
                </c:pt>
                <c:pt idx="22">
                  <c:v>1</c:v>
                </c:pt>
                <c:pt idx="25">
                  <c:v>1</c:v>
                </c:pt>
              </c:numCache>
            </c:numRef>
          </c:val>
        </c:ser>
        <c:dLbls>
          <c:showLegendKey val="0"/>
          <c:showVal val="0"/>
          <c:showCatName val="0"/>
          <c:showSerName val="0"/>
          <c:showPercent val="0"/>
          <c:showBubbleSize val="0"/>
        </c:dLbls>
        <c:gapWidth val="150"/>
        <c:overlap val="-20"/>
        <c:axId val="375516160"/>
        <c:axId val="375510720"/>
      </c:barChart>
      <c:catAx>
        <c:axId val="37550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512896"/>
        <c:crosses val="autoZero"/>
        <c:auto val="1"/>
        <c:lblAlgn val="ctr"/>
        <c:lblOffset val="100"/>
        <c:noMultiLvlLbl val="0"/>
      </c:catAx>
      <c:valAx>
        <c:axId val="37551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TLab</a:t>
                </a:r>
                <a:r>
                  <a:rPr lang="en-US" baseline="0"/>
                  <a:t> Scholarships in $</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502560"/>
        <c:crosses val="autoZero"/>
        <c:crossBetween val="between"/>
      </c:valAx>
      <c:valAx>
        <c:axId val="375510720"/>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Scholars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5516160"/>
        <c:crosses val="max"/>
        <c:crossBetween val="between"/>
      </c:valAx>
      <c:catAx>
        <c:axId val="375516160"/>
        <c:scaling>
          <c:orientation val="minMax"/>
        </c:scaling>
        <c:delete val="1"/>
        <c:axPos val="b"/>
        <c:numFmt formatCode="General" sourceLinked="1"/>
        <c:majorTickMark val="out"/>
        <c:minorTickMark val="none"/>
        <c:tickLblPos val="nextTo"/>
        <c:crossAx val="37551072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dirty="0"/>
              <a:t>Shakespeare at BMOA and MMOA Branches</a:t>
            </a:r>
          </a:p>
          <a:p>
            <a:pPr>
              <a:defRPr/>
            </a:pPr>
            <a:r>
              <a:rPr lang="en-US" dirty="0"/>
              <a:t>2017-2018</a:t>
            </a: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856933548740749E-4"/>
          <c:y val="0.20312636660527436"/>
          <c:w val="0.91038972254161388"/>
          <c:h val="0.68934530194063082"/>
        </c:manualLayout>
      </c:layout>
      <c:pie3DChart>
        <c:varyColors val="1"/>
        <c:ser>
          <c:idx val="0"/>
          <c:order val="0"/>
          <c:explosion val="5"/>
          <c:dPt>
            <c:idx val="0"/>
            <c:bubble3D val="0"/>
            <c:explosion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explosion val="0"/>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0"/>
            <c:spPr>
              <a:solidFill>
                <a:schemeClr val="accent4">
                  <a:lumMod val="40000"/>
                  <a:lumOff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
                  <c:y val="9.271523178807947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
                  <c:y val="6.8924526614074583E-2"/>
                </c:manualLayout>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B7D76003-94C1-49A8-A7AB-6974192DA303}" type="CATEGORYNAME">
                      <a:rPr lang="en-US">
                        <a:solidFill>
                          <a:schemeClr val="accent5">
                            <a:lumMod val="75000"/>
                          </a:schemeClr>
                        </a:solidFill>
                      </a:rPr>
                      <a:pPr>
                        <a:defRPr>
                          <a:solidFill>
                            <a:schemeClr val="accent1"/>
                          </a:solidFill>
                        </a:defRPr>
                      </a:pPr>
                      <a:t>[CATEGORY NAME]</a:t>
                    </a:fld>
                    <a:r>
                      <a:rPr lang="en-US" baseline="0">
                        <a:solidFill>
                          <a:schemeClr val="accent5">
                            <a:lumMod val="75000"/>
                          </a:schemeClr>
                        </a:solidFill>
                      </a:rPr>
                      <a:t>, </a:t>
                    </a:r>
                    <a:fld id="{2540FBA4-FE92-453E-97F6-A973B0A0EDE2}" type="VALUE">
                      <a:rPr lang="en-US" baseline="0">
                        <a:solidFill>
                          <a:schemeClr val="accent5">
                            <a:lumMod val="75000"/>
                          </a:schemeClr>
                        </a:solidFill>
                      </a:rPr>
                      <a:pPr>
                        <a:defRPr>
                          <a:solidFill>
                            <a:schemeClr val="accent1"/>
                          </a:solidFill>
                        </a:defRPr>
                      </a:pPr>
                      <a:t>[VALUE]</a:t>
                    </a:fld>
                    <a:endParaRPr lang="en-US" baseline="0">
                      <a:solidFill>
                        <a:schemeClr val="accent5">
                          <a:lumMod val="75000"/>
                        </a:schemeClr>
                      </a:solidFill>
                    </a:endParaRPr>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0"/>
                  <c:y val="-4.7534156285568743E-2"/>
                </c:manualLayout>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324DB156-B71D-4065-8C23-428E2D3EF9CF}" type="CATEGORYNAME">
                      <a:rPr lang="en-US">
                        <a:solidFill>
                          <a:schemeClr val="accent4">
                            <a:lumMod val="75000"/>
                          </a:schemeClr>
                        </a:solidFill>
                      </a:rPr>
                      <a:pPr>
                        <a:defRPr>
                          <a:solidFill>
                            <a:schemeClr val="accent1"/>
                          </a:solidFill>
                        </a:defRPr>
                      </a:pPr>
                      <a:t>[CATEGORY NAME]</a:t>
                    </a:fld>
                    <a:r>
                      <a:rPr lang="en-US" baseline="0">
                        <a:solidFill>
                          <a:schemeClr val="accent4">
                            <a:lumMod val="75000"/>
                          </a:schemeClr>
                        </a:solidFill>
                      </a:rPr>
                      <a:t>, </a:t>
                    </a:r>
                    <a:fld id="{BCE19528-C5A9-4CED-85FD-C1952F5503CA}" type="VALUE">
                      <a:rPr lang="en-US" baseline="0">
                        <a:solidFill>
                          <a:schemeClr val="accent4">
                            <a:lumMod val="75000"/>
                          </a:schemeClr>
                        </a:solidFill>
                      </a:rPr>
                      <a:pPr>
                        <a:defRPr>
                          <a:solidFill>
                            <a:schemeClr val="accent1"/>
                          </a:solidFill>
                        </a:defRPr>
                      </a:pPr>
                      <a:t>[VALUE]</a:t>
                    </a:fld>
                    <a:endParaRPr lang="en-US" baseline="0">
                      <a:solidFill>
                        <a:schemeClr val="accent4">
                          <a:lumMod val="75000"/>
                        </a:schemeClr>
                      </a:solidFill>
                    </a:endParaRPr>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3"/>
              <c:layout>
                <c:manualLayout>
                  <c:x val="7.2986193596894747E-2"/>
                  <c:y val="-7.1301234428353113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'Branches with and WO Shakespear'!$BJ$75:$BJ$78</c:f>
              <c:strCache>
                <c:ptCount val="4"/>
                <c:pt idx="0">
                  <c:v>BMOA With Shakespeare</c:v>
                </c:pt>
                <c:pt idx="1">
                  <c:v>BMOA No Shakespeare</c:v>
                </c:pt>
                <c:pt idx="2">
                  <c:v>MMOA With Shakespeare</c:v>
                </c:pt>
                <c:pt idx="3">
                  <c:v>MMOA No Shakespeare</c:v>
                </c:pt>
              </c:strCache>
            </c:strRef>
          </c:cat>
          <c:val>
            <c:numRef>
              <c:f>'Branches with and WO Shakespear'!$BK$75:$BK$78</c:f>
              <c:numCache>
                <c:formatCode>General</c:formatCode>
                <c:ptCount val="4"/>
                <c:pt idx="0">
                  <c:v>38</c:v>
                </c:pt>
                <c:pt idx="1">
                  <c:v>8</c:v>
                </c:pt>
                <c:pt idx="2">
                  <c:v>14</c:v>
                </c:pt>
                <c:pt idx="3">
                  <c:v>5</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tlab scholars at branches</a:t>
            </a:r>
          </a:p>
        </c:rich>
      </c:tx>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1">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4">
                  <a:lumMod val="40000"/>
                  <a:lumOff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layout/>
              <c:tx>
                <c:rich>
                  <a:bodyPr rot="0" spcFirstLastPara="1" vertOverflow="ellipsis" vert="horz" wrap="square" lIns="38100" tIns="19050" rIns="38100" bIns="19050" anchor="ctr" anchorCtr="1">
                    <a:noAutofit/>
                  </a:bodyPr>
                  <a:lstStyle/>
                  <a:p>
                    <a:pPr>
                      <a:defRPr sz="1000" b="1" i="0" u="none" strike="noStrike" kern="1200" spc="0" baseline="0">
                        <a:solidFill>
                          <a:schemeClr val="accent1">
                            <a:lumMod val="75000"/>
                          </a:schemeClr>
                        </a:solidFill>
                        <a:latin typeface="+mn-lt"/>
                        <a:ea typeface="+mn-ea"/>
                        <a:cs typeface="+mn-cs"/>
                      </a:defRPr>
                    </a:pPr>
                    <a:fld id="{8A6B2C2B-7FAA-42B2-B3E8-0D0791C5199A}" type="CATEGORYNAME">
                      <a:rPr lang="en-US">
                        <a:solidFill>
                          <a:schemeClr val="accent1">
                            <a:lumMod val="75000"/>
                          </a:schemeClr>
                        </a:solidFill>
                      </a:rPr>
                      <a:pPr>
                        <a:defRPr sz="1000" b="1" i="0" u="none" strike="noStrike" kern="1200" spc="0" baseline="0">
                          <a:solidFill>
                            <a:schemeClr val="accent1">
                              <a:lumMod val="75000"/>
                            </a:schemeClr>
                          </a:solidFill>
                          <a:latin typeface="+mn-lt"/>
                          <a:ea typeface="+mn-ea"/>
                          <a:cs typeface="+mn-cs"/>
                        </a:defRPr>
                      </a:pPr>
                      <a:t>[CATEGORY NAME]</a:t>
                    </a:fld>
                    <a:r>
                      <a:rPr lang="en-US" baseline="0">
                        <a:solidFill>
                          <a:schemeClr val="accent1">
                            <a:lumMod val="75000"/>
                          </a:schemeClr>
                        </a:solidFill>
                      </a:rPr>
                      <a:t>, </a:t>
                    </a:r>
                    <a:fld id="{852E24FA-A9FF-4066-992E-86DE02699F94}" type="VALUE">
                      <a:rPr lang="en-US" baseline="0">
                        <a:solidFill>
                          <a:schemeClr val="accent1">
                            <a:lumMod val="75000"/>
                          </a:schemeClr>
                        </a:solidFill>
                      </a:rPr>
                      <a:pPr>
                        <a:defRPr sz="1000" b="1" i="0" u="none" strike="noStrike" kern="1200" spc="0" baseline="0">
                          <a:solidFill>
                            <a:schemeClr val="accent1">
                              <a:lumMod val="75000"/>
                            </a:schemeClr>
                          </a:solidFill>
                          <a:latin typeface="+mn-lt"/>
                          <a:ea typeface="+mn-ea"/>
                          <a:cs typeface="+mn-cs"/>
                        </a:defRPr>
                      </a:pPr>
                      <a:t>[VALUE]</a:t>
                    </a:fld>
                    <a:endParaRPr lang="en-US" baseline="0">
                      <a:solidFill>
                        <a:schemeClr val="accent1">
                          <a:lumMod val="75000"/>
                        </a:schemeClr>
                      </a:solidFill>
                    </a:endParaRPr>
                  </a:p>
                </c:rich>
              </c:tx>
              <c:spPr>
                <a:noFill/>
                <a:ln>
                  <a:noFill/>
                </a:ln>
                <a:effectLst/>
              </c:sp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2"/>
              <c:layout>
                <c:manualLayout>
                  <c:x val="0"/>
                  <c:y val="-0.13133476088508214"/>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'Branches with and WO Shakespear'!$BJ$82:$BJ$85</c:f>
              <c:strCache>
                <c:ptCount val="4"/>
                <c:pt idx="0">
                  <c:v>BMOA Tlab</c:v>
                </c:pt>
                <c:pt idx="1">
                  <c:v>BMOA No Tlab</c:v>
                </c:pt>
                <c:pt idx="2">
                  <c:v>MMOA Tlab</c:v>
                </c:pt>
                <c:pt idx="3">
                  <c:v>MMOA No Tlab</c:v>
                </c:pt>
              </c:strCache>
            </c:strRef>
          </c:cat>
          <c:val>
            <c:numRef>
              <c:f>'Branches with and WO Shakespear'!$BK$82:$BK$85</c:f>
              <c:numCache>
                <c:formatCode>General</c:formatCode>
                <c:ptCount val="4"/>
                <c:pt idx="0">
                  <c:v>18</c:v>
                </c:pt>
                <c:pt idx="1">
                  <c:v>28</c:v>
                </c:pt>
                <c:pt idx="2">
                  <c:v>5</c:v>
                </c:pt>
                <c:pt idx="3">
                  <c:v>14</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ESU Programs at BMOA Branches</a:t>
            </a:r>
          </a:p>
          <a:p>
            <a:pPr>
              <a:defRPr/>
            </a:pPr>
            <a:r>
              <a:rPr lang="en-US"/>
              <a:t>2017-2018</a:t>
            </a: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75000"/>
                        </a:schemeClr>
                      </a:solidFill>
                      <a:latin typeface="+mn-lt"/>
                      <a:ea typeface="+mn-ea"/>
                      <a:cs typeface="+mn-cs"/>
                    </a:defRPr>
                  </a:pPr>
                  <a:endParaRPr lang="en-US"/>
                </a:p>
              </c:txPr>
              <c:dLblPos val="outEnd"/>
              <c:showLegendKey val="0"/>
              <c:showVal val="1"/>
              <c:showCatName val="1"/>
              <c:showSerName val="0"/>
              <c:showPercent val="0"/>
              <c:showBubbleSize val="0"/>
            </c:dLbl>
            <c:dLbl>
              <c:idx val="1"/>
              <c:layout>
                <c:manualLayout>
                  <c:x val="0"/>
                  <c:y val="7.541967138915683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5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388197363588132"/>
                      <c:h val="3.0993488452717051E-2"/>
                    </c:manualLayout>
                  </c15:layout>
                </c:ext>
              </c:extLst>
            </c:dLbl>
            <c:dLbl>
              <c:idx val="2"/>
              <c:layout>
                <c:manualLayout>
                  <c:x val="0"/>
                  <c:y val="7.745804088616108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bg2">
                          <a:lumMod val="1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75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bg1">
                        <a:lumMod val="50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Sheet3!$A$101:$A$104</c:f>
              <c:strCache>
                <c:ptCount val="4"/>
                <c:pt idx="0">
                  <c:v>No ESU programs</c:v>
                </c:pt>
                <c:pt idx="1">
                  <c:v>One program</c:v>
                </c:pt>
                <c:pt idx="2">
                  <c:v>Two programs</c:v>
                </c:pt>
                <c:pt idx="3">
                  <c:v>Three programs</c:v>
                </c:pt>
              </c:strCache>
            </c:strRef>
          </c:cat>
          <c:val>
            <c:numRef>
              <c:f>Sheet3!$C$101:$C$104</c:f>
              <c:numCache>
                <c:formatCode>General</c:formatCode>
                <c:ptCount val="4"/>
                <c:pt idx="0">
                  <c:v>5</c:v>
                </c:pt>
                <c:pt idx="1">
                  <c:v>16</c:v>
                </c:pt>
                <c:pt idx="2">
                  <c:v>22</c:v>
                </c:pt>
                <c:pt idx="3">
                  <c:v>3</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112356446278319"/>
          <c:y val="0.16421653153157115"/>
          <c:w val="0.88549355101679972"/>
          <c:h val="0.75291846961592679"/>
        </c:manualLayout>
      </c:layout>
      <c:pie3DChart>
        <c:varyColors val="1"/>
        <c:ser>
          <c:idx val="0"/>
          <c:order val="0"/>
          <c:dPt>
            <c:idx val="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3"/>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8"/>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delete val="1"/>
              <c:extLst>
                <c:ext xmlns:c15="http://schemas.microsoft.com/office/drawing/2012/chart" uri="{CE6537A1-D6FC-4f65-9D91-7224C49458BB}">
                  <c15:layout/>
                </c:ext>
              </c:extLst>
            </c:dLbl>
            <c:dLbl>
              <c:idx val="1"/>
              <c:delete val="1"/>
              <c:extLst>
                <c:ext xmlns:c15="http://schemas.microsoft.com/office/drawing/2012/chart" uri="{CE6537A1-D6FC-4f65-9D91-7224C49458BB}">
                  <c15:layout/>
                </c:ext>
              </c:extLst>
            </c:dLbl>
            <c:dLbl>
              <c:idx val="2"/>
              <c:delete val="1"/>
              <c:extLst>
                <c:ext xmlns:c15="http://schemas.microsoft.com/office/drawing/2012/chart" uri="{CE6537A1-D6FC-4f65-9D91-7224C49458BB}">
                  <c15:layout/>
                </c:ext>
              </c:extLst>
            </c:dLbl>
            <c:dLbl>
              <c:idx val="3"/>
              <c:delete val="1"/>
              <c:extLst>
                <c:ext xmlns:c15="http://schemas.microsoft.com/office/drawing/2012/chart" uri="{CE6537A1-D6FC-4f65-9D91-7224C49458BB}">
                  <c15:layout/>
                </c:ext>
              </c:extLst>
            </c:dLbl>
            <c:dLbl>
              <c:idx val="4"/>
              <c:layout>
                <c:manualLayout>
                  <c:x val="-1.5846065367604207E-2"/>
                  <c:y val="1.2284030786357003E-2"/>
                </c:manualLayout>
              </c:layout>
              <c:spPr>
                <a:noFill/>
                <a:ln>
                  <a:noFill/>
                </a:ln>
                <a:effectLst/>
              </c:spPr>
              <c:txPr>
                <a:bodyPr rot="0" spcFirstLastPara="1" vertOverflow="ellipsis" horzOverflow="clip" vert="horz" wrap="square" lIns="38100" tIns="19050" rIns="38100" bIns="19050" anchor="ctr" anchorCtr="1">
                  <a:noAutofit/>
                </a:bodyPr>
                <a:lstStyle/>
                <a:p>
                  <a:pPr>
                    <a:defRPr sz="1000" b="1" i="0" u="none" strike="noStrike" kern="1200" spc="0" baseline="0">
                      <a:solidFill>
                        <a:schemeClr val="accent5">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2609502060122182"/>
                      <c:h val="0.11258791988090643"/>
                    </c:manualLayout>
                  </c15:layout>
                </c:ext>
              </c:extLst>
            </c:dLbl>
            <c:dLbl>
              <c:idx val="5"/>
              <c:delete val="1"/>
              <c:extLst>
                <c:ext xmlns:c15="http://schemas.microsoft.com/office/drawing/2012/chart" uri="{CE6537A1-D6FC-4f65-9D91-7224C49458BB}">
                  <c15:layout/>
                </c:ext>
              </c:extLst>
            </c:dLbl>
            <c:dLbl>
              <c:idx val="6"/>
              <c:delete val="1"/>
              <c:extLst>
                <c:ext xmlns:c15="http://schemas.microsoft.com/office/drawing/2012/chart" uri="{CE6537A1-D6FC-4f65-9D91-7224C49458BB}">
                  <c15:layout/>
                </c:ext>
              </c:extLst>
            </c:dLbl>
            <c:dLbl>
              <c:idx val="7"/>
              <c:delete val="1"/>
              <c:extLst>
                <c:ext xmlns:c15="http://schemas.microsoft.com/office/drawing/2012/chart" uri="{CE6537A1-D6FC-4f65-9D91-7224C49458BB}">
                  <c15:layout/>
                </c:ext>
              </c:extLst>
            </c:dLbl>
            <c:dLbl>
              <c:idx val="8"/>
              <c:delete val="1"/>
              <c:extLst>
                <c:ext xmlns:c15="http://schemas.microsoft.com/office/drawing/2012/chart" uri="{CE6537A1-D6FC-4f65-9D91-7224C49458BB}">
                  <c15:layout/>
                </c:ext>
              </c:extLst>
            </c:dLbl>
            <c:dLbl>
              <c:idx val="9"/>
              <c:delete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7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'Select Revenues'!$A$35:$A$44</c:f>
              <c:strCache>
                <c:ptCount val="10"/>
                <c:pt idx="0">
                  <c:v>Foundations &amp; Corporations</c:v>
                </c:pt>
                <c:pt idx="1">
                  <c:v>Individuals</c:v>
                </c:pt>
                <c:pt idx="2">
                  <c:v>Board Annual Gifts</c:v>
                </c:pt>
                <c:pt idx="3">
                  <c:v>Branch Scholarships</c:v>
                </c:pt>
                <c:pt idx="4">
                  <c:v>Membership and Patron Dues and Gifts</c:v>
                </c:pt>
                <c:pt idx="5">
                  <c:v>Other Education Fees and Earned Income</c:v>
                </c:pt>
                <c:pt idx="6">
                  <c:v>Annual meeting and misc.</c:v>
                </c:pt>
                <c:pt idx="7">
                  <c:v>Luard Morse Allocation</c:v>
                </c:pt>
                <c:pt idx="8">
                  <c:v>Special Board Allocation (Shakespeare and Strategic Plan Implementation)</c:v>
                </c:pt>
                <c:pt idx="9">
                  <c:v>Investment Draw</c:v>
                </c:pt>
              </c:strCache>
            </c:strRef>
          </c:cat>
          <c:val>
            <c:numRef>
              <c:f>'Select Revenues'!$B$35:$B$44</c:f>
              <c:numCache>
                <c:formatCode>_("$"* #,##0_);_("$"* \(#,##0\);_("$"* "-"??_);_(@_)</c:formatCode>
                <c:ptCount val="10"/>
                <c:pt idx="0">
                  <c:v>536291</c:v>
                </c:pt>
                <c:pt idx="1">
                  <c:v>72881.459999999992</c:v>
                </c:pt>
                <c:pt idx="2">
                  <c:v>89371.3</c:v>
                </c:pt>
                <c:pt idx="3">
                  <c:v>191486</c:v>
                </c:pt>
                <c:pt idx="4">
                  <c:v>369821</c:v>
                </c:pt>
                <c:pt idx="5">
                  <c:v>290163</c:v>
                </c:pt>
                <c:pt idx="6">
                  <c:v>36685.54</c:v>
                </c:pt>
                <c:pt idx="7">
                  <c:v>71627</c:v>
                </c:pt>
                <c:pt idx="8">
                  <c:v>241226</c:v>
                </c:pt>
                <c:pt idx="9">
                  <c:v>639045.84</c:v>
                </c:pt>
              </c:numCache>
            </c:numRef>
          </c:val>
        </c:ser>
        <c:dLbls>
          <c:dLblPos val="outEnd"/>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323785739325502E-2"/>
          <c:y val="7.9554033126238502E-2"/>
          <c:w val="0.86236047884084721"/>
          <c:h val="0.68917581618968204"/>
        </c:manualLayout>
      </c:layout>
      <c:barChart>
        <c:barDir val="col"/>
        <c:grouping val="clustered"/>
        <c:varyColors val="0"/>
        <c:ser>
          <c:idx val="1"/>
          <c:order val="1"/>
          <c:tx>
            <c:strRef>
              <c:f>Sheet4!$B$1</c:f>
              <c:strCache>
                <c:ptCount val="1"/>
                <c:pt idx="0">
                  <c:v>Membership and Patron Dues National Share</c:v>
                </c:pt>
              </c:strCache>
            </c:strRef>
          </c:tx>
          <c:spPr>
            <a:solidFill>
              <a:srgbClr val="800000"/>
            </a:solidFill>
            <a:ln>
              <a:noFill/>
            </a:ln>
            <a:effectLst/>
          </c:spPr>
          <c:invertIfNegative val="0"/>
          <c:cat>
            <c:strRef>
              <c:f>Sheet4!$A$2:$A$65</c:f>
              <c:strCache>
                <c:ptCount val="64"/>
                <c:pt idx="0">
                  <c:v>Shreveport </c:v>
                </c:pt>
                <c:pt idx="1">
                  <c:v>Central Florida </c:v>
                </c:pt>
                <c:pt idx="2">
                  <c:v>Palm Beach </c:v>
                </c:pt>
                <c:pt idx="3">
                  <c:v>Greenwich </c:v>
                </c:pt>
                <c:pt idx="4">
                  <c:v>Sandhills </c:v>
                </c:pt>
                <c:pt idx="5">
                  <c:v>New Orleans </c:v>
                </c:pt>
                <c:pt idx="6">
                  <c:v>Memphis </c:v>
                </c:pt>
                <c:pt idx="7">
                  <c:v>New York </c:v>
                </c:pt>
                <c:pt idx="8">
                  <c:v>Philadelphia </c:v>
                </c:pt>
                <c:pt idx="9">
                  <c:v>Research Triangle </c:v>
                </c:pt>
                <c:pt idx="10">
                  <c:v>Atlanta </c:v>
                </c:pt>
                <c:pt idx="11">
                  <c:v>Naples </c:v>
                </c:pt>
                <c:pt idx="12">
                  <c:v>St Louis </c:v>
                </c:pt>
                <c:pt idx="13">
                  <c:v>Lexington </c:v>
                </c:pt>
                <c:pt idx="14">
                  <c:v>Southwest VA </c:v>
                </c:pt>
                <c:pt idx="15">
                  <c:v>Charlottesville </c:v>
                </c:pt>
                <c:pt idx="16">
                  <c:v>Seattle </c:v>
                </c:pt>
                <c:pt idx="17">
                  <c:v>Chicago </c:v>
                </c:pt>
                <c:pt idx="18">
                  <c:v>Salisbury </c:v>
                </c:pt>
                <c:pt idx="19">
                  <c:v>Syracuse </c:v>
                </c:pt>
                <c:pt idx="20">
                  <c:v>Austin </c:v>
                </c:pt>
                <c:pt idx="21">
                  <c:v>Cincinnati </c:v>
                </c:pt>
                <c:pt idx="22">
                  <c:v>Savannah </c:v>
                </c:pt>
                <c:pt idx="23">
                  <c:v>Greensboro </c:v>
                </c:pt>
                <c:pt idx="24">
                  <c:v>Kentucky </c:v>
                </c:pt>
                <c:pt idx="25">
                  <c:v>Richmond </c:v>
                </c:pt>
                <c:pt idx="26">
                  <c:v>Boston </c:v>
                </c:pt>
                <c:pt idx="27">
                  <c:v>Charleston </c:v>
                </c:pt>
                <c:pt idx="28">
                  <c:v>Cleveland </c:v>
                </c:pt>
                <c:pt idx="29">
                  <c:v>Rhode Island </c:v>
                </c:pt>
                <c:pt idx="30">
                  <c:v>Colonial </c:v>
                </c:pt>
                <c:pt idx="31">
                  <c:v>Nashville </c:v>
                </c:pt>
                <c:pt idx="32">
                  <c:v>Indianapolis </c:v>
                </c:pt>
                <c:pt idx="33">
                  <c:v>San Francisco </c:v>
                </c:pt>
                <c:pt idx="34">
                  <c:v>Denver </c:v>
                </c:pt>
                <c:pt idx="35">
                  <c:v>Houston </c:v>
                </c:pt>
                <c:pt idx="36">
                  <c:v>Kansas City </c:v>
                </c:pt>
                <c:pt idx="37">
                  <c:v>Los Angeles </c:v>
                </c:pt>
                <c:pt idx="38">
                  <c:v>Princeton </c:v>
                </c:pt>
                <c:pt idx="39">
                  <c:v>Washington DC </c:v>
                </c:pt>
                <c:pt idx="40">
                  <c:v>Charlotte </c:v>
                </c:pt>
                <c:pt idx="41">
                  <c:v>Jackson </c:v>
                </c:pt>
                <c:pt idx="42">
                  <c:v>Monmouth County </c:v>
                </c:pt>
                <c:pt idx="43">
                  <c:v>Oklahoma City </c:v>
                </c:pt>
                <c:pt idx="44">
                  <c:v>Jacksonville </c:v>
                </c:pt>
                <c:pt idx="45">
                  <c:v>Tulsa </c:v>
                </c:pt>
                <c:pt idx="46">
                  <c:v>Dallas </c:v>
                </c:pt>
                <c:pt idx="47">
                  <c:v>Desert </c:v>
                </c:pt>
                <c:pt idx="48">
                  <c:v>Columbia </c:v>
                </c:pt>
                <c:pt idx="49">
                  <c:v>Birmingham </c:v>
                </c:pt>
                <c:pt idx="50">
                  <c:v>Albany </c:v>
                </c:pt>
                <c:pt idx="51">
                  <c:v>Columbus </c:v>
                </c:pt>
                <c:pt idx="52">
                  <c:v>Portland </c:v>
                </c:pt>
                <c:pt idx="53">
                  <c:v>Central Pennsylvania </c:v>
                </c:pt>
                <c:pt idx="54">
                  <c:v>Michigan </c:v>
                </c:pt>
                <c:pt idx="55">
                  <c:v>Tucson </c:v>
                </c:pt>
                <c:pt idx="56">
                  <c:v>Hawaii </c:v>
                </c:pt>
                <c:pt idx="57">
                  <c:v>Phoenix </c:v>
                </c:pt>
                <c:pt idx="58">
                  <c:v>Delaware </c:v>
                </c:pt>
                <c:pt idx="59">
                  <c:v>Fort Lauderdale </c:v>
                </c:pt>
                <c:pt idx="60">
                  <c:v>Miami </c:v>
                </c:pt>
                <c:pt idx="61">
                  <c:v>Rochester </c:v>
                </c:pt>
                <c:pt idx="62">
                  <c:v>San Diego </c:v>
                </c:pt>
                <c:pt idx="63">
                  <c:v>Niagara Frontier </c:v>
                </c:pt>
              </c:strCache>
            </c:strRef>
          </c:cat>
          <c:val>
            <c:numRef>
              <c:f>Sheet4!$B$2:$B$65</c:f>
              <c:numCache>
                <c:formatCode>_("$"* #,##0.00_);_("$"* \(#,##0.00\);_("$"* "-"??_);_(@_)</c:formatCode>
                <c:ptCount val="64"/>
                <c:pt idx="0">
                  <c:v>8690</c:v>
                </c:pt>
                <c:pt idx="1">
                  <c:v>7550</c:v>
                </c:pt>
                <c:pt idx="2">
                  <c:v>10300</c:v>
                </c:pt>
                <c:pt idx="3">
                  <c:v>10320</c:v>
                </c:pt>
                <c:pt idx="4">
                  <c:v>4945</c:v>
                </c:pt>
                <c:pt idx="5">
                  <c:v>5740</c:v>
                </c:pt>
                <c:pt idx="6">
                  <c:v>4215</c:v>
                </c:pt>
                <c:pt idx="7">
                  <c:v>11980</c:v>
                </c:pt>
                <c:pt idx="8">
                  <c:v>4028</c:v>
                </c:pt>
                <c:pt idx="9">
                  <c:v>4870</c:v>
                </c:pt>
                <c:pt idx="10">
                  <c:v>5610</c:v>
                </c:pt>
                <c:pt idx="11">
                  <c:v>8200</c:v>
                </c:pt>
                <c:pt idx="12">
                  <c:v>4075</c:v>
                </c:pt>
                <c:pt idx="13">
                  <c:v>4720</c:v>
                </c:pt>
                <c:pt idx="14">
                  <c:v>3315</c:v>
                </c:pt>
                <c:pt idx="15">
                  <c:v>3805</c:v>
                </c:pt>
                <c:pt idx="16">
                  <c:v>4300</c:v>
                </c:pt>
                <c:pt idx="17">
                  <c:v>4615</c:v>
                </c:pt>
                <c:pt idx="18">
                  <c:v>2310</c:v>
                </c:pt>
                <c:pt idx="19">
                  <c:v>3955</c:v>
                </c:pt>
                <c:pt idx="20">
                  <c:v>3075</c:v>
                </c:pt>
                <c:pt idx="21">
                  <c:v>2960</c:v>
                </c:pt>
                <c:pt idx="22">
                  <c:v>2280</c:v>
                </c:pt>
                <c:pt idx="23">
                  <c:v>3555</c:v>
                </c:pt>
                <c:pt idx="24">
                  <c:v>3060</c:v>
                </c:pt>
                <c:pt idx="25">
                  <c:v>2635</c:v>
                </c:pt>
                <c:pt idx="26">
                  <c:v>2404</c:v>
                </c:pt>
                <c:pt idx="27">
                  <c:v>1643</c:v>
                </c:pt>
                <c:pt idx="28">
                  <c:v>2585</c:v>
                </c:pt>
                <c:pt idx="29">
                  <c:v>2005</c:v>
                </c:pt>
                <c:pt idx="30">
                  <c:v>2140</c:v>
                </c:pt>
                <c:pt idx="31">
                  <c:v>2770</c:v>
                </c:pt>
                <c:pt idx="32">
                  <c:v>2270</c:v>
                </c:pt>
                <c:pt idx="33">
                  <c:v>2325</c:v>
                </c:pt>
                <c:pt idx="34">
                  <c:v>1865</c:v>
                </c:pt>
                <c:pt idx="35">
                  <c:v>2025</c:v>
                </c:pt>
                <c:pt idx="36">
                  <c:v>1405</c:v>
                </c:pt>
                <c:pt idx="37">
                  <c:v>1750</c:v>
                </c:pt>
                <c:pt idx="38">
                  <c:v>1515</c:v>
                </c:pt>
                <c:pt idx="39">
                  <c:v>2730</c:v>
                </c:pt>
                <c:pt idx="40">
                  <c:v>1435</c:v>
                </c:pt>
                <c:pt idx="41">
                  <c:v>1685</c:v>
                </c:pt>
                <c:pt idx="42">
                  <c:v>1685</c:v>
                </c:pt>
                <c:pt idx="43">
                  <c:v>1695</c:v>
                </c:pt>
                <c:pt idx="44">
                  <c:v>1295</c:v>
                </c:pt>
                <c:pt idx="45">
                  <c:v>1390</c:v>
                </c:pt>
                <c:pt idx="46">
                  <c:v>1425</c:v>
                </c:pt>
                <c:pt idx="47">
                  <c:v>1020</c:v>
                </c:pt>
                <c:pt idx="48">
                  <c:v>1025</c:v>
                </c:pt>
                <c:pt idx="49">
                  <c:v>1100</c:v>
                </c:pt>
                <c:pt idx="50">
                  <c:v>1020</c:v>
                </c:pt>
                <c:pt idx="51">
                  <c:v>1325</c:v>
                </c:pt>
                <c:pt idx="52">
                  <c:v>1035</c:v>
                </c:pt>
                <c:pt idx="53">
                  <c:v>575</c:v>
                </c:pt>
                <c:pt idx="54">
                  <c:v>225</c:v>
                </c:pt>
                <c:pt idx="55">
                  <c:v>170</c:v>
                </c:pt>
                <c:pt idx="56">
                  <c:v>170</c:v>
                </c:pt>
                <c:pt idx="57">
                  <c:v>70</c:v>
                </c:pt>
                <c:pt idx="58">
                  <c:v>35</c:v>
                </c:pt>
                <c:pt idx="59">
                  <c:v>35</c:v>
                </c:pt>
                <c:pt idx="60">
                  <c:v>35</c:v>
                </c:pt>
                <c:pt idx="61">
                  <c:v>35</c:v>
                </c:pt>
                <c:pt idx="62">
                  <c:v>250</c:v>
                </c:pt>
                <c:pt idx="63">
                  <c:v>0</c:v>
                </c:pt>
              </c:numCache>
            </c:numRef>
          </c:val>
        </c:ser>
        <c:dLbls>
          <c:showLegendKey val="0"/>
          <c:showVal val="0"/>
          <c:showCatName val="0"/>
          <c:showSerName val="0"/>
          <c:showPercent val="0"/>
          <c:showBubbleSize val="0"/>
        </c:dLbls>
        <c:gapWidth val="50"/>
        <c:axId val="264846944"/>
        <c:axId val="264856192"/>
      </c:barChart>
      <c:barChart>
        <c:barDir val="col"/>
        <c:grouping val="clustered"/>
        <c:varyColors val="0"/>
        <c:ser>
          <c:idx val="0"/>
          <c:order val="0"/>
          <c:tx>
            <c:strRef>
              <c:f>Sheet4!$D$1</c:f>
              <c:strCache>
                <c:ptCount val="1"/>
                <c:pt idx="0">
                  <c:v>Total Members</c:v>
                </c:pt>
              </c:strCache>
            </c:strRef>
          </c:tx>
          <c:spPr>
            <a:pattFill prst="pct70">
              <a:fgClr>
                <a:schemeClr val="accent5">
                  <a:lumMod val="50000"/>
                </a:schemeClr>
              </a:fgClr>
              <a:bgClr>
                <a:schemeClr val="bg1"/>
              </a:bgClr>
            </a:pattFill>
            <a:ln>
              <a:noFill/>
            </a:ln>
            <a:effectLst/>
          </c:spPr>
          <c:invertIfNegative val="0"/>
          <c:cat>
            <c:strRef>
              <c:f>Sheet4!$A$2:$A$65</c:f>
              <c:strCache>
                <c:ptCount val="64"/>
                <c:pt idx="0">
                  <c:v>Shreveport </c:v>
                </c:pt>
                <c:pt idx="1">
                  <c:v>Central Florida </c:v>
                </c:pt>
                <c:pt idx="2">
                  <c:v>Palm Beach </c:v>
                </c:pt>
                <c:pt idx="3">
                  <c:v>Greenwich </c:v>
                </c:pt>
                <c:pt idx="4">
                  <c:v>Sandhills </c:v>
                </c:pt>
                <c:pt idx="5">
                  <c:v>New Orleans </c:v>
                </c:pt>
                <c:pt idx="6">
                  <c:v>Memphis </c:v>
                </c:pt>
                <c:pt idx="7">
                  <c:v>New York </c:v>
                </c:pt>
                <c:pt idx="8">
                  <c:v>Philadelphia </c:v>
                </c:pt>
                <c:pt idx="9">
                  <c:v>Research Triangle </c:v>
                </c:pt>
                <c:pt idx="10">
                  <c:v>Atlanta </c:v>
                </c:pt>
                <c:pt idx="11">
                  <c:v>Naples </c:v>
                </c:pt>
                <c:pt idx="12">
                  <c:v>St Louis </c:v>
                </c:pt>
                <c:pt idx="13">
                  <c:v>Lexington </c:v>
                </c:pt>
                <c:pt idx="14">
                  <c:v>Southwest VA </c:v>
                </c:pt>
                <c:pt idx="15">
                  <c:v>Charlottesville </c:v>
                </c:pt>
                <c:pt idx="16">
                  <c:v>Seattle </c:v>
                </c:pt>
                <c:pt idx="17">
                  <c:v>Chicago </c:v>
                </c:pt>
                <c:pt idx="18">
                  <c:v>Salisbury </c:v>
                </c:pt>
                <c:pt idx="19">
                  <c:v>Syracuse </c:v>
                </c:pt>
                <c:pt idx="20">
                  <c:v>Austin </c:v>
                </c:pt>
                <c:pt idx="21">
                  <c:v>Cincinnati </c:v>
                </c:pt>
                <c:pt idx="22">
                  <c:v>Savannah </c:v>
                </c:pt>
                <c:pt idx="23">
                  <c:v>Greensboro </c:v>
                </c:pt>
                <c:pt idx="24">
                  <c:v>Kentucky </c:v>
                </c:pt>
                <c:pt idx="25">
                  <c:v>Richmond </c:v>
                </c:pt>
                <c:pt idx="26">
                  <c:v>Boston </c:v>
                </c:pt>
                <c:pt idx="27">
                  <c:v>Charleston </c:v>
                </c:pt>
                <c:pt idx="28">
                  <c:v>Cleveland </c:v>
                </c:pt>
                <c:pt idx="29">
                  <c:v>Rhode Island </c:v>
                </c:pt>
                <c:pt idx="30">
                  <c:v>Colonial </c:v>
                </c:pt>
                <c:pt idx="31">
                  <c:v>Nashville </c:v>
                </c:pt>
                <c:pt idx="32">
                  <c:v>Indianapolis </c:v>
                </c:pt>
                <c:pt idx="33">
                  <c:v>San Francisco </c:v>
                </c:pt>
                <c:pt idx="34">
                  <c:v>Denver </c:v>
                </c:pt>
                <c:pt idx="35">
                  <c:v>Houston </c:v>
                </c:pt>
                <c:pt idx="36">
                  <c:v>Kansas City </c:v>
                </c:pt>
                <c:pt idx="37">
                  <c:v>Los Angeles </c:v>
                </c:pt>
                <c:pt idx="38">
                  <c:v>Princeton </c:v>
                </c:pt>
                <c:pt idx="39">
                  <c:v>Washington DC </c:v>
                </c:pt>
                <c:pt idx="40">
                  <c:v>Charlotte </c:v>
                </c:pt>
                <c:pt idx="41">
                  <c:v>Jackson </c:v>
                </c:pt>
                <c:pt idx="42">
                  <c:v>Monmouth County </c:v>
                </c:pt>
                <c:pt idx="43">
                  <c:v>Oklahoma City </c:v>
                </c:pt>
                <c:pt idx="44">
                  <c:v>Jacksonville </c:v>
                </c:pt>
                <c:pt idx="45">
                  <c:v>Tulsa </c:v>
                </c:pt>
                <c:pt idx="46">
                  <c:v>Dallas </c:v>
                </c:pt>
                <c:pt idx="47">
                  <c:v>Desert </c:v>
                </c:pt>
                <c:pt idx="48">
                  <c:v>Columbia </c:v>
                </c:pt>
                <c:pt idx="49">
                  <c:v>Birmingham </c:v>
                </c:pt>
                <c:pt idx="50">
                  <c:v>Albany </c:v>
                </c:pt>
                <c:pt idx="51">
                  <c:v>Columbus </c:v>
                </c:pt>
                <c:pt idx="52">
                  <c:v>Portland </c:v>
                </c:pt>
                <c:pt idx="53">
                  <c:v>Central Pennsylvania </c:v>
                </c:pt>
                <c:pt idx="54">
                  <c:v>Michigan </c:v>
                </c:pt>
                <c:pt idx="55">
                  <c:v>Tucson </c:v>
                </c:pt>
                <c:pt idx="56">
                  <c:v>Hawaii </c:v>
                </c:pt>
                <c:pt idx="57">
                  <c:v>Phoenix </c:v>
                </c:pt>
                <c:pt idx="58">
                  <c:v>Delaware </c:v>
                </c:pt>
                <c:pt idx="59">
                  <c:v>Fort Lauderdale </c:v>
                </c:pt>
                <c:pt idx="60">
                  <c:v>Miami </c:v>
                </c:pt>
                <c:pt idx="61">
                  <c:v>Rochester </c:v>
                </c:pt>
                <c:pt idx="62">
                  <c:v>San Diego </c:v>
                </c:pt>
                <c:pt idx="63">
                  <c:v>Niagara Frontier </c:v>
                </c:pt>
              </c:strCache>
            </c:strRef>
          </c:cat>
          <c:val>
            <c:numRef>
              <c:f>Sheet4!$D$2:$D$65</c:f>
              <c:numCache>
                <c:formatCode>0</c:formatCode>
                <c:ptCount val="64"/>
                <c:pt idx="0">
                  <c:v>283</c:v>
                </c:pt>
                <c:pt idx="1">
                  <c:v>206</c:v>
                </c:pt>
                <c:pt idx="2">
                  <c:v>191</c:v>
                </c:pt>
                <c:pt idx="3">
                  <c:v>184</c:v>
                </c:pt>
                <c:pt idx="4">
                  <c:v>165</c:v>
                </c:pt>
                <c:pt idx="5">
                  <c:v>148</c:v>
                </c:pt>
                <c:pt idx="6">
                  <c:v>141</c:v>
                </c:pt>
                <c:pt idx="7">
                  <c:v>135</c:v>
                </c:pt>
                <c:pt idx="8">
                  <c:v>132</c:v>
                </c:pt>
                <c:pt idx="9">
                  <c:v>120</c:v>
                </c:pt>
                <c:pt idx="10">
                  <c:v>113</c:v>
                </c:pt>
                <c:pt idx="11">
                  <c:v>111</c:v>
                </c:pt>
                <c:pt idx="12">
                  <c:v>107</c:v>
                </c:pt>
                <c:pt idx="13">
                  <c:v>101</c:v>
                </c:pt>
                <c:pt idx="14">
                  <c:v>100</c:v>
                </c:pt>
                <c:pt idx="15">
                  <c:v>96</c:v>
                </c:pt>
                <c:pt idx="16">
                  <c:v>92</c:v>
                </c:pt>
                <c:pt idx="17">
                  <c:v>89</c:v>
                </c:pt>
                <c:pt idx="18">
                  <c:v>88</c:v>
                </c:pt>
                <c:pt idx="19">
                  <c:v>87</c:v>
                </c:pt>
                <c:pt idx="20">
                  <c:v>76</c:v>
                </c:pt>
                <c:pt idx="21">
                  <c:v>76</c:v>
                </c:pt>
                <c:pt idx="22">
                  <c:v>76</c:v>
                </c:pt>
                <c:pt idx="23">
                  <c:v>75</c:v>
                </c:pt>
                <c:pt idx="24">
                  <c:v>75</c:v>
                </c:pt>
                <c:pt idx="25">
                  <c:v>69</c:v>
                </c:pt>
                <c:pt idx="26">
                  <c:v>68</c:v>
                </c:pt>
                <c:pt idx="27">
                  <c:v>63</c:v>
                </c:pt>
                <c:pt idx="28">
                  <c:v>63</c:v>
                </c:pt>
                <c:pt idx="29">
                  <c:v>63</c:v>
                </c:pt>
                <c:pt idx="30">
                  <c:v>61</c:v>
                </c:pt>
                <c:pt idx="31">
                  <c:v>59</c:v>
                </c:pt>
                <c:pt idx="32">
                  <c:v>58</c:v>
                </c:pt>
                <c:pt idx="33">
                  <c:v>53</c:v>
                </c:pt>
                <c:pt idx="34">
                  <c:v>50</c:v>
                </c:pt>
                <c:pt idx="35">
                  <c:v>49</c:v>
                </c:pt>
                <c:pt idx="36">
                  <c:v>48</c:v>
                </c:pt>
                <c:pt idx="37">
                  <c:v>48</c:v>
                </c:pt>
                <c:pt idx="38">
                  <c:v>48</c:v>
                </c:pt>
                <c:pt idx="39">
                  <c:v>47</c:v>
                </c:pt>
                <c:pt idx="40">
                  <c:v>46</c:v>
                </c:pt>
                <c:pt idx="41">
                  <c:v>46</c:v>
                </c:pt>
                <c:pt idx="42">
                  <c:v>41</c:v>
                </c:pt>
                <c:pt idx="43">
                  <c:v>41</c:v>
                </c:pt>
                <c:pt idx="44">
                  <c:v>39</c:v>
                </c:pt>
                <c:pt idx="45">
                  <c:v>36</c:v>
                </c:pt>
                <c:pt idx="46">
                  <c:v>35</c:v>
                </c:pt>
                <c:pt idx="47">
                  <c:v>35</c:v>
                </c:pt>
                <c:pt idx="48">
                  <c:v>34</c:v>
                </c:pt>
                <c:pt idx="49">
                  <c:v>32</c:v>
                </c:pt>
                <c:pt idx="50">
                  <c:v>27</c:v>
                </c:pt>
                <c:pt idx="51">
                  <c:v>26</c:v>
                </c:pt>
                <c:pt idx="52">
                  <c:v>25</c:v>
                </c:pt>
                <c:pt idx="53">
                  <c:v>13</c:v>
                </c:pt>
                <c:pt idx="54">
                  <c:v>7</c:v>
                </c:pt>
                <c:pt idx="55">
                  <c:v>7</c:v>
                </c:pt>
                <c:pt idx="56">
                  <c:v>6</c:v>
                </c:pt>
                <c:pt idx="57">
                  <c:v>2</c:v>
                </c:pt>
                <c:pt idx="58">
                  <c:v>1</c:v>
                </c:pt>
                <c:pt idx="59">
                  <c:v>1</c:v>
                </c:pt>
                <c:pt idx="60">
                  <c:v>1</c:v>
                </c:pt>
                <c:pt idx="61">
                  <c:v>1</c:v>
                </c:pt>
                <c:pt idx="62">
                  <c:v>1</c:v>
                </c:pt>
                <c:pt idx="63">
                  <c:v>0</c:v>
                </c:pt>
              </c:numCache>
            </c:numRef>
          </c:val>
        </c:ser>
        <c:dLbls>
          <c:showLegendKey val="0"/>
          <c:showVal val="0"/>
          <c:showCatName val="0"/>
          <c:showSerName val="0"/>
          <c:showPercent val="0"/>
          <c:showBubbleSize val="0"/>
        </c:dLbls>
        <c:gapWidth val="215"/>
        <c:axId val="264852928"/>
        <c:axId val="264845856"/>
      </c:barChart>
      <c:catAx>
        <c:axId val="26484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64856192"/>
        <c:crosses val="autoZero"/>
        <c:auto val="1"/>
        <c:lblAlgn val="ctr"/>
        <c:lblOffset val="100"/>
        <c:noMultiLvlLbl val="0"/>
      </c:catAx>
      <c:valAx>
        <c:axId val="264856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Membership and Patron Dues National Share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4846944"/>
        <c:crosses val="autoZero"/>
        <c:crossBetween val="between"/>
      </c:valAx>
      <c:valAx>
        <c:axId val="264845856"/>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a:t>
                </a:r>
                <a:r>
                  <a:rPr lang="en-US" sz="1400" baseline="0"/>
                  <a:t> Members</a:t>
                </a:r>
                <a:endParaRPr lang="en-US"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4852928"/>
        <c:crosses val="max"/>
        <c:crossBetween val="between"/>
      </c:valAx>
      <c:catAx>
        <c:axId val="264852928"/>
        <c:scaling>
          <c:orientation val="minMax"/>
        </c:scaling>
        <c:delete val="1"/>
        <c:axPos val="b"/>
        <c:numFmt formatCode="General" sourceLinked="1"/>
        <c:majorTickMark val="out"/>
        <c:minorTickMark val="none"/>
        <c:tickLblPos val="nextTo"/>
        <c:crossAx val="264845856"/>
        <c:crosses val="autoZero"/>
        <c:auto val="1"/>
        <c:lblAlgn val="ctr"/>
        <c:lblOffset val="100"/>
        <c:noMultiLvlLbl val="0"/>
      </c:catAx>
      <c:spPr>
        <a:noFill/>
        <a:ln>
          <a:noFill/>
        </a:ln>
        <a:effectLst/>
      </c:spPr>
    </c:plotArea>
    <c:legend>
      <c:legendPos val="b"/>
      <c:layout>
        <c:manualLayout>
          <c:xMode val="edge"/>
          <c:yMode val="edge"/>
          <c:x val="0.2335172555020702"/>
          <c:y val="0.92403482024464467"/>
          <c:w val="0.26603389134622096"/>
          <c:h val="5.760960958484480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7.9787335276474719E-2"/>
          <c:w val="0.98680826655675258"/>
          <c:h val="0.84684774065759005"/>
        </c:manualLayout>
      </c:layout>
      <c:pie3DChart>
        <c:varyColors val="1"/>
        <c:ser>
          <c:idx val="0"/>
          <c:order val="0"/>
          <c:tx>
            <c:strRef>
              <c:f>'Management and Gen BD'!$A$3:$A$16</c:f>
              <c:strCache>
                <c:ptCount val="1"/>
                <c:pt idx="0">
                  <c:v>Fundraising Management and general  Annual Report Member Services Branch Services  Membership and Patron Dues Returned Annual General Meeting Shakespeare TLAB Branch Scholars TLAB Independent Scholars Luard Morse Debate SSE Immigrant Programs (EiA &amp; ARNIC</c:v>
                </c:pt>
              </c:strCache>
            </c:strRef>
          </c:tx>
          <c:dPt>
            <c:idx val="0"/>
            <c:bubble3D val="0"/>
            <c:spPr>
              <a:solidFill>
                <a:schemeClr val="accent2">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2"/>
            <c:spPr>
              <a:solidFill>
                <a:schemeClr val="accent1">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2"/>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2"/>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explosion val="40"/>
            <c:spPr>
              <a:solidFill>
                <a:schemeClr val="accent5">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explosion val="9"/>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explosion val="9"/>
            <c:spPr>
              <a:solidFill>
                <a:schemeClr val="accent5">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explosion val="8"/>
            <c:spPr>
              <a:solidFill>
                <a:schemeClr val="accent1">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solidFill>
                <a:schemeClr val="bg1">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0"/>
            <c:bubble3D val="0"/>
            <c:spPr>
              <a:solidFill>
                <a:schemeClr val="accent4">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1"/>
            <c:bubble3D val="0"/>
            <c:spPr>
              <a:solidFill>
                <a:schemeClr val="accent4">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2"/>
            <c:bubble3D val="0"/>
            <c:spPr>
              <a:solidFill>
                <a:schemeClr val="accent4">
                  <a:lumMod val="40000"/>
                  <a:lumOff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3"/>
            <c:bubble3D val="0"/>
            <c:spPr>
              <a:solidFill>
                <a:schemeClr val="accent2">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1.1100833640556754E-2"/>
                  <c:y val="-2.9094254105091758E-2"/>
                </c:manualLayout>
              </c:layout>
              <c:tx>
                <c:rich>
                  <a:bodyPr rot="0" spcFirstLastPara="1" vertOverflow="ellipsis" vert="horz" wrap="square" lIns="38100" tIns="19050" rIns="38100" bIns="19050" anchor="ctr" anchorCtr="1">
                    <a:spAutoFit/>
                  </a:bodyPr>
                  <a:lstStyle/>
                  <a:p>
                    <a:pPr>
                      <a:defRPr sz="1200" b="1" i="0" u="none" strike="noStrike" kern="1200" spc="0" baseline="0">
                        <a:solidFill>
                          <a:schemeClr val="accent2">
                            <a:lumMod val="50000"/>
                          </a:schemeClr>
                        </a:solidFill>
                        <a:latin typeface="+mn-lt"/>
                        <a:ea typeface="+mn-ea"/>
                        <a:cs typeface="+mn-cs"/>
                      </a:defRPr>
                    </a:pPr>
                    <a:r>
                      <a:rPr lang="en-US" dirty="0" smtClean="0"/>
                      <a:t>Fundraising</a:t>
                    </a:r>
                    <a:r>
                      <a:rPr lang="en-US" dirty="0"/>
                      <a:t>,  </a:t>
                    </a:r>
                    <a:endParaRPr lang="en-US" dirty="0" smtClean="0"/>
                  </a:p>
                  <a:p>
                    <a:pPr>
                      <a:defRPr sz="1200" b="1" i="0" u="none" strike="noStrike" kern="1200" spc="0" baseline="0">
                        <a:solidFill>
                          <a:schemeClr val="accent2">
                            <a:lumMod val="50000"/>
                          </a:schemeClr>
                        </a:solidFill>
                        <a:latin typeface="+mn-lt"/>
                        <a:ea typeface="+mn-ea"/>
                        <a:cs typeface="+mn-cs"/>
                      </a:defRPr>
                    </a:pPr>
                    <a:r>
                      <a:rPr lang="en-US" dirty="0" smtClean="0"/>
                      <a:t>$</a:t>
                    </a:r>
                    <a:r>
                      <a:rPr lang="en-US" dirty="0"/>
                      <a:t>27,677 </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3.7002778801855851E-3"/>
                  <c:y val="-1.5666136825818619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
                  <c:y val="-5.1052950351341397E-3"/>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lumMod val="5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4"/>
              <c:layout>
                <c:manualLayout>
                  <c:x val="1.4693897101294623E-2"/>
                  <c:y val="-5.8185483050697102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2694284012740611"/>
                      <c:h val="0.14094447949304451"/>
                    </c:manualLayout>
                  </c15:layout>
                </c:ext>
              </c:extLst>
            </c:dLbl>
            <c:dLbl>
              <c:idx val="5"/>
              <c:layout>
                <c:manualLayout>
                  <c:x val="-4.8560077167789829E-8"/>
                  <c:y val="4.3613185635791394E-3"/>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50000"/>
                          </a:schemeClr>
                        </a:solidFill>
                        <a:latin typeface="+mn-lt"/>
                        <a:ea typeface="+mn-ea"/>
                        <a:cs typeface="+mn-cs"/>
                      </a:defRPr>
                    </a:pPr>
                    <a:r>
                      <a:rPr lang="en-US" sz="1200" dirty="0" smtClean="0"/>
                      <a:t>Membership </a:t>
                    </a:r>
                    <a:r>
                      <a:rPr lang="en-US" sz="1200" dirty="0"/>
                      <a:t>and Patron </a:t>
                    </a:r>
                    <a:endParaRPr lang="en-US" sz="1200" dirty="0" smtClean="0"/>
                  </a:p>
                  <a:p>
                    <a:pPr>
                      <a:defRPr sz="1200" b="1" i="0" u="none" strike="noStrike" kern="1200" spc="0" baseline="0">
                        <a:solidFill>
                          <a:schemeClr val="accent5">
                            <a:lumMod val="50000"/>
                          </a:schemeClr>
                        </a:solidFill>
                        <a:latin typeface="+mn-lt"/>
                        <a:ea typeface="+mn-ea"/>
                        <a:cs typeface="+mn-cs"/>
                      </a:defRPr>
                    </a:pPr>
                    <a:r>
                      <a:rPr lang="en-US" sz="1200" dirty="0" smtClean="0"/>
                      <a:t>Dues </a:t>
                    </a:r>
                    <a:r>
                      <a:rPr lang="en-US" sz="1200" dirty="0"/>
                      <a:t>Returned,  $186,271 </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4619224895702665"/>
                      <c:h val="0.15588687251747244"/>
                    </c:manualLayout>
                  </c15:layout>
                </c:ext>
              </c:extLst>
            </c:dLbl>
            <c:dLbl>
              <c:idx val="6"/>
              <c:layout>
                <c:manualLayout>
                  <c:x val="4.1561598846366933E-3"/>
                  <c:y val="3.3173617450208456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1">
                            <a:lumMod val="60000"/>
                          </a:schemeClr>
                        </a:solidFill>
                        <a:latin typeface="+mn-lt"/>
                        <a:ea typeface="+mn-ea"/>
                        <a:cs typeface="+mn-cs"/>
                      </a:defRPr>
                    </a:pPr>
                    <a:r>
                      <a:rPr lang="en-US" sz="1200" dirty="0"/>
                      <a:t>Annual General </a:t>
                    </a:r>
                    <a:endParaRPr lang="en-US" sz="1200" dirty="0" smtClean="0"/>
                  </a:p>
                  <a:p>
                    <a:pPr>
                      <a:defRPr sz="1200" b="1" i="0" u="none" strike="noStrike" kern="1200" spc="0" baseline="0">
                        <a:solidFill>
                          <a:schemeClr val="accent1">
                            <a:lumMod val="60000"/>
                          </a:schemeClr>
                        </a:solidFill>
                        <a:latin typeface="+mn-lt"/>
                        <a:ea typeface="+mn-ea"/>
                        <a:cs typeface="+mn-cs"/>
                      </a:defRPr>
                    </a:pPr>
                    <a:r>
                      <a:rPr lang="en-US" sz="1200" dirty="0" smtClean="0"/>
                      <a:t>Meeting,</a:t>
                    </a:r>
                  </a:p>
                  <a:p>
                    <a:pPr>
                      <a:defRPr sz="1200" b="1" i="0" u="none" strike="noStrike" kern="1200" spc="0" baseline="0">
                        <a:solidFill>
                          <a:schemeClr val="accent1">
                            <a:lumMod val="60000"/>
                          </a:schemeClr>
                        </a:solidFill>
                        <a:latin typeface="+mn-lt"/>
                        <a:ea typeface="+mn-ea"/>
                        <a:cs typeface="+mn-cs"/>
                      </a:defRPr>
                    </a:pPr>
                    <a:r>
                      <a:rPr lang="en-US" sz="1200" dirty="0" smtClean="0"/>
                      <a:t>  </a:t>
                    </a:r>
                    <a:r>
                      <a:rPr lang="en-US" sz="1200" dirty="0"/>
                      <a:t>$69,395 </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7113115066793413"/>
                      <c:h val="0.12096654248888918"/>
                    </c:manualLayout>
                  </c15:layout>
                </c:ext>
              </c:extLst>
            </c:dLbl>
            <c:dLbl>
              <c:idx val="7"/>
              <c:layout>
                <c:manualLayout>
                  <c:x val="-3.3919165341624029E-2"/>
                  <c:y val="-1.3428029168267351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50000"/>
                          </a:schemeClr>
                        </a:solidFill>
                        <a:latin typeface="+mn-lt"/>
                        <a:ea typeface="+mn-ea"/>
                        <a:cs typeface="+mn-cs"/>
                      </a:defRPr>
                    </a:pPr>
                    <a:r>
                      <a:rPr lang="en-US" sz="1200" dirty="0"/>
                      <a:t>Shakespeare,  </a:t>
                    </a:r>
                    <a:endParaRPr lang="en-US" sz="1200" dirty="0" smtClean="0"/>
                  </a:p>
                  <a:p>
                    <a:pPr>
                      <a:defRPr sz="1200" b="1" i="0" u="none" strike="noStrike" kern="1200" spc="0" baseline="0">
                        <a:solidFill>
                          <a:schemeClr val="accent5">
                            <a:lumMod val="50000"/>
                          </a:schemeClr>
                        </a:solidFill>
                        <a:latin typeface="+mn-lt"/>
                        <a:ea typeface="+mn-ea"/>
                        <a:cs typeface="+mn-cs"/>
                      </a:defRPr>
                    </a:pPr>
                    <a:r>
                      <a:rPr lang="en-US" sz="1200" dirty="0" smtClean="0"/>
                      <a:t>$</a:t>
                    </a:r>
                    <a:r>
                      <a:rPr lang="en-US" sz="1200" dirty="0"/>
                      <a:t>171,545 </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2697508401864549"/>
                      <c:h val="0.10116976171259598"/>
                    </c:manualLayout>
                  </c15:layout>
                </c:ext>
              </c:extLst>
            </c:dLbl>
            <c:dLbl>
              <c:idx val="8"/>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9"/>
              <c:layout>
                <c:manualLayout>
                  <c:x val="9.8674076804948739E-3"/>
                  <c:y val="1.4547215163551572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bg2">
                          <a:lumMod val="2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3315445095840112"/>
                      <c:h val="0.11953262398099622"/>
                    </c:manualLayout>
                  </c15:layout>
                </c:ext>
              </c:extLst>
            </c:dLbl>
            <c:dLbl>
              <c:idx val="10"/>
              <c:layout>
                <c:manualLayout>
                  <c:x val="-8.513285737202371E-3"/>
                  <c:y val="-4.9000865597900033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4">
                            <a:lumMod val="50000"/>
                          </a:schemeClr>
                        </a:solidFill>
                        <a:latin typeface="+mn-lt"/>
                        <a:ea typeface="+mn-ea"/>
                        <a:cs typeface="+mn-cs"/>
                      </a:defRPr>
                    </a:pPr>
                    <a:r>
                      <a:rPr lang="en-US" sz="1200" dirty="0" smtClean="0"/>
                      <a:t>Luard </a:t>
                    </a:r>
                    <a:r>
                      <a:rPr lang="en-US" sz="1200" dirty="0"/>
                      <a:t>Morse,  </a:t>
                    </a:r>
                    <a:endParaRPr lang="en-US" sz="1200" dirty="0" smtClean="0"/>
                  </a:p>
                  <a:p>
                    <a:pPr>
                      <a:defRPr sz="1200" b="1" i="0" u="none" strike="noStrike" kern="1200" spc="0" baseline="0">
                        <a:solidFill>
                          <a:schemeClr val="accent4">
                            <a:lumMod val="50000"/>
                          </a:schemeClr>
                        </a:solidFill>
                        <a:latin typeface="+mn-lt"/>
                        <a:ea typeface="+mn-ea"/>
                        <a:cs typeface="+mn-cs"/>
                      </a:defRPr>
                    </a:pPr>
                    <a:r>
                      <a:rPr lang="en-US" sz="1200" dirty="0" smtClean="0"/>
                      <a:t>$</a:t>
                    </a:r>
                    <a:r>
                      <a:rPr lang="en-US" sz="1200" dirty="0"/>
                      <a:t>109,052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1103591852939886"/>
                      <c:h val="0.11488177265245847"/>
                    </c:manualLayout>
                  </c15:layout>
                </c:ext>
              </c:extLst>
            </c:dLbl>
            <c:dLbl>
              <c:idx val="11"/>
              <c:layout>
                <c:manualLayout>
                  <c:x val="0"/>
                  <c:y val="-8.6790015597279321E-2"/>
                </c:manualLayout>
              </c:layout>
              <c:tx>
                <c:rich>
                  <a:bodyPr rot="0" spcFirstLastPara="1" vertOverflow="ellipsis" vert="horz" wrap="square" lIns="38100" tIns="19050" rIns="38100" bIns="19050" anchor="ctr" anchorCtr="1">
                    <a:spAutoFit/>
                  </a:bodyPr>
                  <a:lstStyle/>
                  <a:p>
                    <a:pPr>
                      <a:defRPr sz="1200" b="1" i="0" u="none" strike="noStrike" kern="1200" spc="0" baseline="0">
                        <a:solidFill>
                          <a:schemeClr val="accent4">
                            <a:lumMod val="50000"/>
                          </a:schemeClr>
                        </a:solidFill>
                        <a:latin typeface="+mn-lt"/>
                        <a:ea typeface="+mn-ea"/>
                        <a:cs typeface="+mn-cs"/>
                      </a:defRPr>
                    </a:pPr>
                    <a:r>
                      <a:rPr lang="en-US" sz="1200" dirty="0"/>
                      <a:t>Debate, </a:t>
                    </a:r>
                    <a:endParaRPr lang="en-US" sz="1200" dirty="0" smtClean="0"/>
                  </a:p>
                  <a:p>
                    <a:pPr>
                      <a:defRPr sz="1200" b="1" i="0" u="none" strike="noStrike" kern="1200" spc="0" baseline="0">
                        <a:solidFill>
                          <a:schemeClr val="accent4">
                            <a:lumMod val="50000"/>
                          </a:schemeClr>
                        </a:solidFill>
                        <a:latin typeface="+mn-lt"/>
                        <a:ea typeface="+mn-ea"/>
                        <a:cs typeface="+mn-cs"/>
                      </a:defRPr>
                    </a:pPr>
                    <a:r>
                      <a:rPr lang="en-US" sz="1200" dirty="0" smtClean="0"/>
                      <a:t> </a:t>
                    </a:r>
                    <a:r>
                      <a:rPr lang="en-US" sz="1200" dirty="0"/>
                      <a:t>$114,642 </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ext>
              </c:extLst>
            </c:dLbl>
            <c:dLbl>
              <c:idx val="1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a:lstStyle/>
              <a:p>
                <a:pPr>
                  <a:defRPr sz="1200"/>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'Management and Gen BD'!$A$3:$A$16</c:f>
              <c:strCache>
                <c:ptCount val="14"/>
                <c:pt idx="0">
                  <c:v>Fundraising</c:v>
                </c:pt>
                <c:pt idx="1">
                  <c:v>Management and general </c:v>
                </c:pt>
                <c:pt idx="2">
                  <c:v>Annual Report</c:v>
                </c:pt>
                <c:pt idx="3">
                  <c:v>Member Services</c:v>
                </c:pt>
                <c:pt idx="4">
                  <c:v>Branch Services </c:v>
                </c:pt>
                <c:pt idx="5">
                  <c:v>Membership and Patron Dues Returned</c:v>
                </c:pt>
                <c:pt idx="6">
                  <c:v>Annual General Meeting</c:v>
                </c:pt>
                <c:pt idx="7">
                  <c:v>Shakespeare</c:v>
                </c:pt>
                <c:pt idx="8">
                  <c:v>TLAB Branch Scholars</c:v>
                </c:pt>
                <c:pt idx="9">
                  <c:v>TLAB Independent Scholars</c:v>
                </c:pt>
                <c:pt idx="10">
                  <c:v>Luard Morse</c:v>
                </c:pt>
                <c:pt idx="11">
                  <c:v>Debate</c:v>
                </c:pt>
                <c:pt idx="12">
                  <c:v>SSE</c:v>
                </c:pt>
                <c:pt idx="13">
                  <c:v>Immigrant Programs (EiA &amp; ARNIC)</c:v>
                </c:pt>
              </c:strCache>
            </c:strRef>
          </c:cat>
          <c:val>
            <c:numRef>
              <c:f>'Management and Gen BD'!$C$3:$C$16</c:f>
              <c:numCache>
                <c:formatCode>_("$"* #,##0_);_("$"* \(#,##0\);_("$"* "-"??_);_(@_)</c:formatCode>
                <c:ptCount val="14"/>
                <c:pt idx="0">
                  <c:v>27677</c:v>
                </c:pt>
                <c:pt idx="1">
                  <c:v>214821</c:v>
                </c:pt>
                <c:pt idx="2">
                  <c:v>11941</c:v>
                </c:pt>
                <c:pt idx="3">
                  <c:v>132909</c:v>
                </c:pt>
                <c:pt idx="4">
                  <c:v>190725</c:v>
                </c:pt>
                <c:pt idx="5">
                  <c:v>186271</c:v>
                </c:pt>
                <c:pt idx="6">
                  <c:v>69395</c:v>
                </c:pt>
                <c:pt idx="7">
                  <c:v>171545</c:v>
                </c:pt>
                <c:pt idx="8">
                  <c:v>259786.35</c:v>
                </c:pt>
                <c:pt idx="9">
                  <c:v>249598.65</c:v>
                </c:pt>
                <c:pt idx="10">
                  <c:v>109052</c:v>
                </c:pt>
                <c:pt idx="11">
                  <c:v>114642</c:v>
                </c:pt>
                <c:pt idx="12">
                  <c:v>35826</c:v>
                </c:pt>
                <c:pt idx="13">
                  <c:v>757059</c:v>
                </c:pt>
              </c:numCache>
            </c:numRef>
          </c:val>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6233928564903497E-2"/>
          <c:y val="5.8504973997359079E-2"/>
          <c:w val="0.96792000606749229"/>
          <c:h val="0.89462173224443642"/>
        </c:manualLayout>
      </c:layout>
      <c:pie3DChart>
        <c:varyColors val="1"/>
        <c:ser>
          <c:idx val="0"/>
          <c:order val="0"/>
          <c:dPt>
            <c:idx val="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3"/>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8"/>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1.3016499960652189E-2"/>
                  <c:y val="-3.0401187745426266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accent5">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3718165161097354"/>
                      <c:h val="0.13424623319896375"/>
                    </c:manualLayout>
                  </c15:layout>
                </c:ext>
              </c:extLst>
            </c:dLbl>
            <c:dLbl>
              <c:idx val="4"/>
              <c:layout>
                <c:manualLayout>
                  <c:x val="3.5087716171123599E-2"/>
                  <c:y val="1.2462394673088833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accent5">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9740231475544076"/>
                      <c:h val="0.14771184504517063"/>
                    </c:manualLayout>
                  </c15:layout>
                </c:ext>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lumMod val="7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Revenues!$A$35:$A$44</c:f>
              <c:strCache>
                <c:ptCount val="10"/>
                <c:pt idx="0">
                  <c:v>Foundations &amp; Corporations</c:v>
                </c:pt>
                <c:pt idx="1">
                  <c:v>Individuals</c:v>
                </c:pt>
                <c:pt idx="2">
                  <c:v>Board Annual Gifts</c:v>
                </c:pt>
                <c:pt idx="3">
                  <c:v>Branch Scholarships</c:v>
                </c:pt>
                <c:pt idx="4">
                  <c:v>Membership and Patron Dues and Gifts</c:v>
                </c:pt>
                <c:pt idx="5">
                  <c:v>Other Education Fees and Earned Income</c:v>
                </c:pt>
                <c:pt idx="6">
                  <c:v>Annual meeting and misc.</c:v>
                </c:pt>
                <c:pt idx="7">
                  <c:v>Luard Morse Allocation</c:v>
                </c:pt>
                <c:pt idx="8">
                  <c:v>Special Board Allocation (Shakespeare and Strategic Plan Implementation)</c:v>
                </c:pt>
                <c:pt idx="9">
                  <c:v>Investment Draw</c:v>
                </c:pt>
              </c:strCache>
            </c:strRef>
          </c:cat>
          <c:val>
            <c:numRef>
              <c:f>Revenues!$B$35:$B$44</c:f>
              <c:numCache>
                <c:formatCode>_("$"* #,##0_);_("$"* \(#,##0\);_("$"* "-"??_);_(@_)</c:formatCode>
                <c:ptCount val="10"/>
                <c:pt idx="0">
                  <c:v>536291</c:v>
                </c:pt>
                <c:pt idx="1">
                  <c:v>72881.459999999992</c:v>
                </c:pt>
                <c:pt idx="2">
                  <c:v>89371.3</c:v>
                </c:pt>
                <c:pt idx="3">
                  <c:v>191486</c:v>
                </c:pt>
                <c:pt idx="4">
                  <c:v>369821</c:v>
                </c:pt>
                <c:pt idx="5">
                  <c:v>290163</c:v>
                </c:pt>
                <c:pt idx="6">
                  <c:v>36685.54</c:v>
                </c:pt>
                <c:pt idx="7">
                  <c:v>71627</c:v>
                </c:pt>
                <c:pt idx="8">
                  <c:v>241226</c:v>
                </c:pt>
                <c:pt idx="9">
                  <c:v>639045.84</c:v>
                </c:pt>
              </c:numCache>
            </c:numRef>
          </c:val>
        </c:ser>
        <c:dLbls>
          <c:dLblPos val="outEnd"/>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1237096888500631"/>
          <c:w val="0.98537493944749732"/>
          <c:h val="0.84442882804963237"/>
        </c:manualLayout>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39303683518732E-3"/>
          <c:y val="7.9787335276474719E-2"/>
          <c:w val="0.98680826655675258"/>
          <c:h val="0.84684774065759005"/>
        </c:manualLayout>
      </c:layout>
      <c:pie3DChart>
        <c:varyColors val="1"/>
        <c:ser>
          <c:idx val="0"/>
          <c:order val="0"/>
          <c:tx>
            <c:strRef>
              <c:f>'Management and Gen BD'!$A$3:$A$16</c:f>
              <c:strCache>
                <c:ptCount val="14"/>
                <c:pt idx="0">
                  <c:v>Fundraising</c:v>
                </c:pt>
                <c:pt idx="1">
                  <c:v>Management and general </c:v>
                </c:pt>
                <c:pt idx="2">
                  <c:v>Annual Report</c:v>
                </c:pt>
                <c:pt idx="3">
                  <c:v>Member Services</c:v>
                </c:pt>
                <c:pt idx="4">
                  <c:v>Branch Services </c:v>
                </c:pt>
                <c:pt idx="5">
                  <c:v>Membership and Patron Dues Returned</c:v>
                </c:pt>
                <c:pt idx="6">
                  <c:v>Annual General Meeting</c:v>
                </c:pt>
                <c:pt idx="7">
                  <c:v>Shakespeare</c:v>
                </c:pt>
                <c:pt idx="8">
                  <c:v>TLAB Branch Scholars</c:v>
                </c:pt>
                <c:pt idx="9">
                  <c:v>TLAB Independent Scholars</c:v>
                </c:pt>
                <c:pt idx="10">
                  <c:v>Luard Morse</c:v>
                </c:pt>
                <c:pt idx="11">
                  <c:v>Debate</c:v>
                </c:pt>
                <c:pt idx="12">
                  <c:v>SSE</c:v>
                </c:pt>
                <c:pt idx="13">
                  <c:v>Immigrant Programs (EiA &amp; ARNIC)</c:v>
                </c:pt>
              </c:strCache>
            </c:strRef>
          </c:tx>
          <c:dPt>
            <c:idx val="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2"/>
            <c:spPr>
              <a:solidFill>
                <a:schemeClr val="accent1">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2"/>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2"/>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explosion val="40"/>
            <c:spPr>
              <a:solidFill>
                <a:schemeClr val="accent5">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explosion val="9"/>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explosion val="9"/>
            <c:spPr>
              <a:solidFill>
                <a:schemeClr val="accent5">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explosion val="8"/>
            <c:spPr>
              <a:solidFill>
                <a:schemeClr val="accent1">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2"/>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3"/>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3.563582210111152E-3"/>
                  <c:y val="-3.867562109447966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lumMod val="5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accent5">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4"/>
              <c:layout>
                <c:manualLayout>
                  <c:x val="1.45587906230987E-2"/>
                  <c:y val="-6.8256571010151937E-2"/>
                </c:manualLayout>
              </c:layout>
              <c:tx>
                <c:rich>
                  <a:bodyPr rot="0" spcFirstLastPara="1" vertOverflow="ellipsis" vert="horz" wrap="square" lIns="38100" tIns="19050" rIns="38100" bIns="19050" anchor="ctr" anchorCtr="1">
                    <a:noAutofit/>
                  </a:bodyPr>
                  <a:lstStyle/>
                  <a:p>
                    <a:pPr>
                      <a:defRPr sz="1400" b="1" i="0" u="none" strike="noStrike" kern="1200" spc="0" baseline="0">
                        <a:solidFill>
                          <a:schemeClr val="accent5"/>
                        </a:solidFill>
                        <a:latin typeface="+mn-lt"/>
                        <a:ea typeface="+mn-ea"/>
                        <a:cs typeface="+mn-cs"/>
                      </a:defRPr>
                    </a:pPr>
                    <a:r>
                      <a:rPr lang="en-US" sz="1400" dirty="0"/>
                      <a:t>Branch </a:t>
                    </a:r>
                    <a:r>
                      <a:rPr lang="en-US" sz="1400" dirty="0" smtClean="0"/>
                      <a:t>Services, </a:t>
                    </a:r>
                  </a:p>
                  <a:p>
                    <a:pPr>
                      <a:defRPr sz="1400" b="1" i="0" u="none" strike="noStrike" kern="1200" spc="0" baseline="0">
                        <a:solidFill>
                          <a:schemeClr val="accent5"/>
                        </a:solidFill>
                        <a:latin typeface="+mn-lt"/>
                        <a:ea typeface="+mn-ea"/>
                        <a:cs typeface="+mn-cs"/>
                      </a:defRPr>
                    </a:pPr>
                    <a:r>
                      <a:rPr lang="en-US" sz="1400" dirty="0" smtClean="0"/>
                      <a:t> </a:t>
                    </a:r>
                    <a:r>
                      <a:rPr lang="en-US" sz="1400" dirty="0"/>
                      <a:t>$190,725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2667262717101427"/>
                      <c:h val="0.12080230357413484"/>
                    </c:manualLayout>
                  </c15:layout>
                </c:ext>
              </c:extLst>
            </c:dLbl>
            <c:dLbl>
              <c:idx val="5"/>
              <c:layout>
                <c:manualLayout>
                  <c:x val="8.6315132573651365E-3"/>
                  <c:y val="8.2692020185142309E-2"/>
                </c:manualLayout>
              </c:layout>
              <c:tx>
                <c:rich>
                  <a:bodyPr rot="0" spcFirstLastPara="1" vertOverflow="ellipsis" vert="horz" wrap="square" lIns="38100" tIns="19050" rIns="38100" bIns="19050" anchor="ctr" anchorCtr="1">
                    <a:noAutofit/>
                  </a:bodyPr>
                  <a:lstStyle/>
                  <a:p>
                    <a:pPr>
                      <a:defRPr sz="1400" b="1" i="0" u="none" strike="noStrike" kern="1200" spc="0" baseline="0">
                        <a:solidFill>
                          <a:schemeClr val="accent5">
                            <a:lumMod val="50000"/>
                          </a:schemeClr>
                        </a:solidFill>
                        <a:latin typeface="+mn-lt"/>
                        <a:ea typeface="+mn-ea"/>
                        <a:cs typeface="+mn-cs"/>
                      </a:defRPr>
                    </a:pPr>
                    <a:r>
                      <a:rPr lang="en-US" sz="1400" dirty="0"/>
                      <a:t>Membership and Patron Dues Returned, </a:t>
                    </a:r>
                    <a:endParaRPr lang="en-US" sz="1400" dirty="0" smtClean="0"/>
                  </a:p>
                  <a:p>
                    <a:pPr>
                      <a:defRPr sz="1400" b="1" i="0" u="none" strike="noStrike" kern="1200" spc="0" baseline="0">
                        <a:solidFill>
                          <a:schemeClr val="accent5">
                            <a:lumMod val="50000"/>
                          </a:schemeClr>
                        </a:solidFill>
                        <a:latin typeface="+mn-lt"/>
                        <a:ea typeface="+mn-ea"/>
                        <a:cs typeface="+mn-cs"/>
                      </a:defRPr>
                    </a:pPr>
                    <a:r>
                      <a:rPr lang="en-US" sz="1400" dirty="0" smtClean="0"/>
                      <a:t> </a:t>
                    </a:r>
                    <a:r>
                      <a:rPr lang="en-US" sz="1400" dirty="0"/>
                      <a:t>$186,271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5235445689557367"/>
                      <c:h val="0.17826706798292763"/>
                    </c:manualLayout>
                  </c15:layout>
                </c:ext>
              </c:extLst>
            </c:dLbl>
            <c:dLbl>
              <c:idx val="6"/>
              <c:layout>
                <c:manualLayout>
                  <c:x val="9.3581019601788988E-4"/>
                  <c:y val="7.681502588494421E-2"/>
                </c:manualLayout>
              </c:layout>
              <c:tx>
                <c:rich>
                  <a:bodyPr rot="0" spcFirstLastPara="1" vertOverflow="ellipsis" vert="horz" wrap="square" lIns="38100" tIns="19050" rIns="38100" bIns="19050" anchor="ctr" anchorCtr="1">
                    <a:noAutofit/>
                  </a:bodyPr>
                  <a:lstStyle/>
                  <a:p>
                    <a:pPr>
                      <a:defRPr sz="1400" b="1" i="0" u="none" strike="noStrike" kern="1200" spc="0" baseline="0">
                        <a:solidFill>
                          <a:schemeClr val="accent1">
                            <a:lumMod val="60000"/>
                          </a:schemeClr>
                        </a:solidFill>
                        <a:latin typeface="+mn-lt"/>
                        <a:ea typeface="+mn-ea"/>
                        <a:cs typeface="+mn-cs"/>
                      </a:defRPr>
                    </a:pPr>
                    <a:r>
                      <a:rPr lang="en-US" sz="1400" dirty="0"/>
                      <a:t>Annual General </a:t>
                    </a:r>
                    <a:endParaRPr lang="en-US" sz="1400" dirty="0" smtClean="0"/>
                  </a:p>
                  <a:p>
                    <a:pPr>
                      <a:defRPr sz="1400" b="1" i="0" u="none" strike="noStrike" kern="1200" spc="0" baseline="0">
                        <a:solidFill>
                          <a:schemeClr val="accent1">
                            <a:lumMod val="60000"/>
                          </a:schemeClr>
                        </a:solidFill>
                        <a:latin typeface="+mn-lt"/>
                        <a:ea typeface="+mn-ea"/>
                        <a:cs typeface="+mn-cs"/>
                      </a:defRPr>
                    </a:pPr>
                    <a:r>
                      <a:rPr lang="en-US" sz="1400" dirty="0" smtClean="0"/>
                      <a:t>Meeting</a:t>
                    </a:r>
                    <a:r>
                      <a:rPr lang="en-US" sz="1400" dirty="0"/>
                      <a:t>,  $69,395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layout>
                    <c:manualLayout>
                      <c:w val="0.14651139799143037"/>
                      <c:h val="0.14110871840779887"/>
                    </c:manualLayout>
                  </c15:layout>
                </c:ext>
              </c:extLst>
            </c:dLbl>
            <c:dLbl>
              <c:idx val="7"/>
              <c:layout>
                <c:manualLayout>
                  <c:x val="-2.7613722974200443E-2"/>
                  <c:y val="4.3641381157637625E-2"/>
                </c:manualLayout>
              </c:layout>
              <c:tx>
                <c:rich>
                  <a:bodyPr rot="0" spcFirstLastPara="1" vertOverflow="ellipsis" vert="horz" wrap="square" lIns="38100" tIns="19050" rIns="38100" bIns="19050" anchor="ctr" anchorCtr="1">
                    <a:noAutofit/>
                  </a:bodyPr>
                  <a:lstStyle/>
                  <a:p>
                    <a:pPr>
                      <a:defRPr sz="1400" b="1" i="0" u="none" strike="noStrike" kern="1200" spc="0" baseline="0">
                        <a:solidFill>
                          <a:schemeClr val="accent5">
                            <a:lumMod val="50000"/>
                          </a:schemeClr>
                        </a:solidFill>
                        <a:latin typeface="+mn-lt"/>
                        <a:ea typeface="+mn-ea"/>
                        <a:cs typeface="+mn-cs"/>
                      </a:defRPr>
                    </a:pPr>
                    <a:r>
                      <a:rPr lang="en-US" sz="1400" dirty="0" smtClean="0"/>
                      <a:t>Shakespeare</a:t>
                    </a:r>
                    <a:r>
                      <a:rPr lang="en-US" sz="1400" dirty="0"/>
                      <a:t>,  </a:t>
                    </a:r>
                    <a:endParaRPr lang="en-US" sz="1400" dirty="0" smtClean="0"/>
                  </a:p>
                  <a:p>
                    <a:pPr>
                      <a:defRPr sz="1400" b="1" i="0" u="none" strike="noStrike" kern="1200" spc="0" baseline="0">
                        <a:solidFill>
                          <a:schemeClr val="accent5">
                            <a:lumMod val="50000"/>
                          </a:schemeClr>
                        </a:solidFill>
                        <a:latin typeface="+mn-lt"/>
                        <a:ea typeface="+mn-ea"/>
                        <a:cs typeface="+mn-cs"/>
                      </a:defRPr>
                    </a:pPr>
                    <a:r>
                      <a:rPr lang="en-US" sz="1400" dirty="0" smtClean="0"/>
                      <a:t>$</a:t>
                    </a:r>
                    <a:r>
                      <a:rPr lang="en-US" sz="1400" dirty="0"/>
                      <a:t>171,545 </a:t>
                    </a:r>
                    <a:endParaRPr lang="en-US" dirty="0"/>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1217717195425259"/>
                      <c:h val="0.12578797672459668"/>
                    </c:manualLayout>
                  </c15:layout>
                </c:ext>
              </c:extLst>
            </c:dLbl>
            <c:dLbl>
              <c:idx val="8"/>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accent5">
                          <a:lumMod val="50000"/>
                        </a:schemeClr>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spPr>
              <a:noFill/>
              <a:ln>
                <a:noFill/>
              </a:ln>
              <a:effectLst/>
            </c:spPr>
            <c:txPr>
              <a:bodyPr/>
              <a:lstStyle/>
              <a:p>
                <a:pPr>
                  <a:defRPr sz="1400"/>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'Management and Gen BD'!$A$3:$A$16</c:f>
              <c:strCache>
                <c:ptCount val="14"/>
                <c:pt idx="0">
                  <c:v>Fundraising</c:v>
                </c:pt>
                <c:pt idx="1">
                  <c:v>Management and general </c:v>
                </c:pt>
                <c:pt idx="2">
                  <c:v>Annual Report</c:v>
                </c:pt>
                <c:pt idx="3">
                  <c:v>Member Services</c:v>
                </c:pt>
                <c:pt idx="4">
                  <c:v>Branch Services </c:v>
                </c:pt>
                <c:pt idx="5">
                  <c:v>Membership and Patron Dues Returned</c:v>
                </c:pt>
                <c:pt idx="6">
                  <c:v>Annual General Meeting</c:v>
                </c:pt>
                <c:pt idx="7">
                  <c:v>Shakespeare</c:v>
                </c:pt>
                <c:pt idx="8">
                  <c:v>TLAB Branch Scholars</c:v>
                </c:pt>
                <c:pt idx="9">
                  <c:v>TLAB Independent Scholars</c:v>
                </c:pt>
                <c:pt idx="10">
                  <c:v>Luard Morse</c:v>
                </c:pt>
                <c:pt idx="11">
                  <c:v>Debate</c:v>
                </c:pt>
                <c:pt idx="12">
                  <c:v>SSE</c:v>
                </c:pt>
                <c:pt idx="13">
                  <c:v>Immigrant Programs (EiA &amp; ARNIC)</c:v>
                </c:pt>
              </c:strCache>
            </c:strRef>
          </c:cat>
          <c:val>
            <c:numRef>
              <c:f>'Management and Gen BD'!$C$3:$C$16</c:f>
              <c:numCache>
                <c:formatCode>_("$"* #,##0_);_("$"* \(#,##0\);_("$"* "-"??_);_(@_)</c:formatCode>
                <c:ptCount val="14"/>
                <c:pt idx="0">
                  <c:v>27677</c:v>
                </c:pt>
                <c:pt idx="1">
                  <c:v>214821</c:v>
                </c:pt>
                <c:pt idx="2">
                  <c:v>11941</c:v>
                </c:pt>
                <c:pt idx="3">
                  <c:v>132909</c:v>
                </c:pt>
                <c:pt idx="4">
                  <c:v>190725</c:v>
                </c:pt>
                <c:pt idx="5">
                  <c:v>186271</c:v>
                </c:pt>
                <c:pt idx="6">
                  <c:v>69395</c:v>
                </c:pt>
                <c:pt idx="7">
                  <c:v>171545</c:v>
                </c:pt>
                <c:pt idx="8">
                  <c:v>259786.35</c:v>
                </c:pt>
                <c:pt idx="9">
                  <c:v>249598.65</c:v>
                </c:pt>
                <c:pt idx="10">
                  <c:v>109052</c:v>
                </c:pt>
                <c:pt idx="11">
                  <c:v>114642</c:v>
                </c:pt>
                <c:pt idx="12">
                  <c:v>35826</c:v>
                </c:pt>
                <c:pt idx="13">
                  <c:v>757059</c:v>
                </c:pt>
              </c:numCache>
            </c:numRef>
          </c:val>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1237096888500631"/>
          <c:w val="0.98537493944749732"/>
          <c:h val="0.84442882804963237"/>
        </c:manualLayout>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1392316985850611E-2"/>
          <c:y val="0.11259141506697699"/>
          <c:w val="0.9220366552578988"/>
          <c:h val="0.81982268151133753"/>
        </c:manualLayout>
      </c:layout>
      <c:pie3DChart>
        <c:varyColors val="1"/>
        <c:ser>
          <c:idx val="0"/>
          <c:order val="0"/>
          <c:tx>
            <c:strRef>
              <c:f>'Management and Gen BD (2)'!$A$3:$A$16</c:f>
              <c:strCache>
                <c:ptCount val="14"/>
                <c:pt idx="0">
                  <c:v>Fundraising</c:v>
                </c:pt>
                <c:pt idx="1">
                  <c:v>Management and general </c:v>
                </c:pt>
                <c:pt idx="2">
                  <c:v>Annual Report</c:v>
                </c:pt>
                <c:pt idx="3">
                  <c:v>Member Services</c:v>
                </c:pt>
                <c:pt idx="4">
                  <c:v>Branch Services </c:v>
                </c:pt>
                <c:pt idx="5">
                  <c:v>Membership and Patron Dues Returned</c:v>
                </c:pt>
                <c:pt idx="6">
                  <c:v>Annual General Meeting</c:v>
                </c:pt>
                <c:pt idx="7">
                  <c:v>Shakespeare</c:v>
                </c:pt>
                <c:pt idx="8">
                  <c:v>TLAB Branch Scholars</c:v>
                </c:pt>
                <c:pt idx="9">
                  <c:v>TLAB Independent Scholars</c:v>
                </c:pt>
                <c:pt idx="10">
                  <c:v>Luard Morse</c:v>
                </c:pt>
                <c:pt idx="11">
                  <c:v>Debate</c:v>
                </c:pt>
                <c:pt idx="12">
                  <c:v>SSE</c:v>
                </c:pt>
                <c:pt idx="13">
                  <c:v>Immigrant Programs (EiA &amp; ARNIC)</c:v>
                </c:pt>
              </c:strCache>
            </c:strRef>
          </c:tx>
          <c:dPt>
            <c:idx val="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2"/>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2"/>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2"/>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explosion val="40"/>
            <c:spPr>
              <a:solidFill>
                <a:schemeClr val="accent5">
                  <a:lumMod val="5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explosion val="13"/>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explosion val="9"/>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explosion val="8"/>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2"/>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3"/>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1.7594920605619166E-2"/>
                  <c:y val="-0.11388656544832683"/>
                </c:manualLayout>
              </c:layout>
              <c:spPr>
                <a:noFill/>
                <a:ln>
                  <a:noFill/>
                </a:ln>
                <a:effectLst/>
              </c:spPr>
              <c:txPr>
                <a:bodyPr rot="0" spcFirstLastPara="1" vertOverflow="ellipsis" horzOverflow="clip" vert="horz" wrap="square" lIns="38100" tIns="19050" rIns="38100" bIns="19050" anchor="ctr" anchorCtr="1">
                  <a:noAutofit/>
                </a:bodyPr>
                <a:lstStyle/>
                <a:p>
                  <a:pPr>
                    <a:defRPr sz="1200" b="1" i="0" u="none" strike="noStrike" kern="1200" spc="0" baseline="0">
                      <a:solidFill>
                        <a:schemeClr val="accent5">
                          <a:lumMod val="5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29807825492427"/>
                      <c:h val="0.15049625751390111"/>
                    </c:manualLayout>
                  </c15:layout>
                </c:ext>
              </c:extLst>
            </c:dLbl>
            <c:dLbl>
              <c:idx val="4"/>
              <c:layout>
                <c:manualLayout>
                  <c:x val="1.2173267099500803E-2"/>
                  <c:y val="-7.6853099176531173E-2"/>
                </c:manualLayout>
              </c:layout>
              <c:tx>
                <c:rich>
                  <a:bodyPr rot="0" spcFirstLastPara="1" vertOverflow="ellipsis" vert="horz" wrap="square" lIns="38100" tIns="19050" rIns="38100" bIns="19050" anchor="ctr" anchorCtr="1">
                    <a:noAutofit/>
                  </a:bodyPr>
                  <a:lstStyle/>
                  <a:p>
                    <a:pPr>
                      <a:defRPr sz="1200" b="1" i="0" u="none" strike="noStrike" kern="1200" spc="0" baseline="0">
                        <a:solidFill>
                          <a:schemeClr val="accent1"/>
                        </a:solidFill>
                        <a:latin typeface="+mn-lt"/>
                        <a:ea typeface="+mn-ea"/>
                        <a:cs typeface="+mn-cs"/>
                      </a:defRPr>
                    </a:pPr>
                    <a:r>
                      <a:rPr lang="en-US" sz="1200" dirty="0"/>
                      <a:t>Branch </a:t>
                    </a:r>
                    <a:r>
                      <a:rPr lang="en-US" sz="1200" dirty="0" smtClean="0"/>
                      <a:t>Services,  </a:t>
                    </a:r>
                    <a:r>
                      <a:rPr lang="en-US" sz="1200" dirty="0"/>
                      <a:t>$190,725 </a:t>
                    </a:r>
                    <a:endParaRPr lang="en-US" dirty="0"/>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1945695379219148"/>
                      <c:h val="0.13584199339406033"/>
                    </c:manualLayout>
                  </c15:layout>
                </c:ext>
              </c:extLst>
            </c:dLbl>
            <c:dLbl>
              <c:idx val="5"/>
              <c:layout>
                <c:manualLayout>
                  <c:x val="-2.6022248161599974E-3"/>
                  <c:y val="0.10245474403506385"/>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lumMod val="5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7152259575326745"/>
                      <c:h val="0.24272336663371141"/>
                    </c:manualLayout>
                  </c15:layout>
                </c:ext>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'Management and Gen BD (2)'!$A$3:$A$16</c:f>
              <c:strCache>
                <c:ptCount val="14"/>
                <c:pt idx="0">
                  <c:v>Fundraising</c:v>
                </c:pt>
                <c:pt idx="1">
                  <c:v>Management and general </c:v>
                </c:pt>
                <c:pt idx="2">
                  <c:v>Annual Report</c:v>
                </c:pt>
                <c:pt idx="3">
                  <c:v>Member Services</c:v>
                </c:pt>
                <c:pt idx="4">
                  <c:v>Branch Services </c:v>
                </c:pt>
                <c:pt idx="5">
                  <c:v>Membership and Patron Dues Returned</c:v>
                </c:pt>
                <c:pt idx="6">
                  <c:v>Annual General Meeting</c:v>
                </c:pt>
                <c:pt idx="7">
                  <c:v>Shakespeare</c:v>
                </c:pt>
                <c:pt idx="8">
                  <c:v>TLAB Branch Scholars</c:v>
                </c:pt>
                <c:pt idx="9">
                  <c:v>TLAB Independent Scholars</c:v>
                </c:pt>
                <c:pt idx="10">
                  <c:v>Luard Morse</c:v>
                </c:pt>
                <c:pt idx="11">
                  <c:v>Debate</c:v>
                </c:pt>
                <c:pt idx="12">
                  <c:v>SSE</c:v>
                </c:pt>
                <c:pt idx="13">
                  <c:v>Immigrant Programs (EiA &amp; ARNIC)</c:v>
                </c:pt>
              </c:strCache>
            </c:strRef>
          </c:cat>
          <c:val>
            <c:numRef>
              <c:f>'Management and Gen BD (2)'!$C$3:$C$16</c:f>
              <c:numCache>
                <c:formatCode>_("$"* #,##0_);_("$"* \(#,##0\);_("$"* "-"??_);_(@_)</c:formatCode>
                <c:ptCount val="14"/>
                <c:pt idx="0">
                  <c:v>27677</c:v>
                </c:pt>
                <c:pt idx="1">
                  <c:v>214821</c:v>
                </c:pt>
                <c:pt idx="2">
                  <c:v>11941</c:v>
                </c:pt>
                <c:pt idx="3">
                  <c:v>132909</c:v>
                </c:pt>
                <c:pt idx="4">
                  <c:v>190725</c:v>
                </c:pt>
                <c:pt idx="5">
                  <c:v>186271</c:v>
                </c:pt>
                <c:pt idx="6">
                  <c:v>69395</c:v>
                </c:pt>
                <c:pt idx="7">
                  <c:v>171545</c:v>
                </c:pt>
                <c:pt idx="8">
                  <c:v>259786.35</c:v>
                </c:pt>
                <c:pt idx="9">
                  <c:v>249598.65</c:v>
                </c:pt>
                <c:pt idx="10">
                  <c:v>109052</c:v>
                </c:pt>
                <c:pt idx="11">
                  <c:v>114642</c:v>
                </c:pt>
                <c:pt idx="12">
                  <c:v>35826</c:v>
                </c:pt>
                <c:pt idx="13">
                  <c:v>757059</c:v>
                </c:pt>
              </c:numCache>
            </c:numRef>
          </c:val>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570260139540105E-2"/>
          <c:y val="4.4680691374085667E-2"/>
          <c:w val="0.97856982900372047"/>
          <c:h val="0.93082662797206739"/>
        </c:manualLayout>
      </c:layout>
      <c:pie3DChart>
        <c:varyColors val="1"/>
        <c:ser>
          <c:idx val="0"/>
          <c:order val="0"/>
          <c:dPt>
            <c:idx val="0"/>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13"/>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explosion val="18"/>
            <c:spPr>
              <a:solidFill>
                <a:schemeClr val="accent5">
                  <a:lumMod val="7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no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layout>
                <c:manualLayout>
                  <c:x val="-4.9015617847710538E-2"/>
                  <c:y val="7.3885384620305722E-2"/>
                </c:manualLayout>
              </c:layout>
              <c:spPr>
                <a:noFill/>
                <a:ln>
                  <a:noFill/>
                </a:ln>
                <a:effectLst/>
              </c:spPr>
              <c:txPr>
                <a:bodyPr rot="0" spcFirstLastPara="1" vertOverflow="ellipsis" horzOverflow="clip" vert="horz" wrap="square" lIns="38100" tIns="19050" rIns="38100" bIns="19050" anchor="ctr" anchorCtr="1">
                  <a:noAutofit/>
                </a:bodyPr>
                <a:lstStyle/>
                <a:p>
                  <a:pPr>
                    <a:defRPr sz="1200" b="1" i="0" u="none" strike="noStrike" kern="1200" spc="0" baseline="0">
                      <a:solidFill>
                        <a:schemeClr val="accent5">
                          <a:lumMod val="7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4913737954532611"/>
                      <c:h val="0.17602511500489415"/>
                    </c:manualLayout>
                  </c15:layout>
                </c:ext>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lumMod val="75000"/>
                      </a:schemeClr>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'Select Revenues'!$A$35:$A$44</c:f>
              <c:strCache>
                <c:ptCount val="10"/>
                <c:pt idx="0">
                  <c:v>Foundations &amp; Corporations</c:v>
                </c:pt>
                <c:pt idx="1">
                  <c:v>Individuals</c:v>
                </c:pt>
                <c:pt idx="2">
                  <c:v>Board Annual Gifts</c:v>
                </c:pt>
                <c:pt idx="3">
                  <c:v>Branch Scholarships</c:v>
                </c:pt>
                <c:pt idx="4">
                  <c:v>Membership and Patron Dues and Gifts</c:v>
                </c:pt>
                <c:pt idx="5">
                  <c:v>Other Education Fees and Earned Income</c:v>
                </c:pt>
                <c:pt idx="6">
                  <c:v>Annual meeting and misc.</c:v>
                </c:pt>
                <c:pt idx="7">
                  <c:v>Luard Morse Allocation</c:v>
                </c:pt>
                <c:pt idx="8">
                  <c:v>Special Board Allocation (Shakespeare and Strategic Plan Implementation)</c:v>
                </c:pt>
                <c:pt idx="9">
                  <c:v>Investment Draw</c:v>
                </c:pt>
              </c:strCache>
            </c:strRef>
          </c:cat>
          <c:val>
            <c:numRef>
              <c:f>'Select Revenues'!$B$35:$B$44</c:f>
              <c:numCache>
                <c:formatCode>_("$"* #,##0_);_("$"* \(#,##0\);_("$"* "-"??_);_(@_)</c:formatCode>
                <c:ptCount val="10"/>
                <c:pt idx="0">
                  <c:v>536291</c:v>
                </c:pt>
                <c:pt idx="1">
                  <c:v>72881.459999999992</c:v>
                </c:pt>
                <c:pt idx="2">
                  <c:v>89371.3</c:v>
                </c:pt>
                <c:pt idx="3">
                  <c:v>191486</c:v>
                </c:pt>
                <c:pt idx="4">
                  <c:v>369821</c:v>
                </c:pt>
                <c:pt idx="5">
                  <c:v>290163</c:v>
                </c:pt>
                <c:pt idx="6">
                  <c:v>36685.54</c:v>
                </c:pt>
                <c:pt idx="7">
                  <c:v>71627</c:v>
                </c:pt>
                <c:pt idx="8">
                  <c:v>241226</c:v>
                </c:pt>
                <c:pt idx="9">
                  <c:v>639045.84</c:v>
                </c:pt>
              </c:numCache>
            </c:numRef>
          </c:val>
        </c:ser>
        <c:dLbls>
          <c:dLblPos val="outEnd"/>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0.80275</cdr:x>
      <cdr:y>0.7126</cdr:y>
    </cdr:from>
    <cdr:to>
      <cdr:x>0.94868</cdr:x>
      <cdr:y>0.84029</cdr:y>
    </cdr:to>
    <cdr:sp macro="" textlink="">
      <cdr:nvSpPr>
        <cdr:cNvPr id="3" name="TextBox 1"/>
        <cdr:cNvSpPr txBox="1"/>
      </cdr:nvSpPr>
      <cdr:spPr>
        <a:xfrm xmlns:a="http://schemas.openxmlformats.org/drawingml/2006/main">
          <a:off x="9007239" y="3680490"/>
          <a:ext cx="1637400" cy="659498"/>
        </a:xfrm>
        <a:prstGeom xmlns:a="http://schemas.openxmlformats.org/drawingml/2006/main" prst="rect">
          <a:avLst/>
        </a:prstGeom>
        <a:ln xmlns:a="http://schemas.openxmlformats.org/drawingml/2006/main" w="25400">
          <a:solidFill>
            <a:schemeClr val="accent5">
              <a:lumMod val="50000"/>
            </a:schemeClr>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solidFill>
                <a:schemeClr val="accent5">
                  <a:lumMod val="50000"/>
                </a:schemeClr>
              </a:solidFill>
            </a:rPr>
            <a:t>Total Branch Support</a:t>
          </a:r>
        </a:p>
        <a:p xmlns:a="http://schemas.openxmlformats.org/drawingml/2006/main">
          <a:r>
            <a:rPr lang="en-US" sz="1100" b="1" dirty="0">
              <a:solidFill>
                <a:schemeClr val="accent5">
                  <a:lumMod val="50000"/>
                </a:schemeClr>
              </a:solidFill>
            </a:rPr>
            <a:t>$561,307 or </a:t>
          </a:r>
        </a:p>
        <a:p xmlns:a="http://schemas.openxmlformats.org/drawingml/2006/main">
          <a:r>
            <a:rPr lang="en-US" sz="1100" b="1" dirty="0">
              <a:solidFill>
                <a:schemeClr val="accent5">
                  <a:lumMod val="50000"/>
                </a:schemeClr>
              </a:solidFill>
            </a:rPr>
            <a:t>22% of</a:t>
          </a:r>
          <a:r>
            <a:rPr lang="en-US" sz="1100" b="1" baseline="0" dirty="0">
              <a:solidFill>
                <a:schemeClr val="accent5">
                  <a:lumMod val="50000"/>
                </a:schemeClr>
              </a:solidFill>
            </a:rPr>
            <a:t> Total Revenue</a:t>
          </a:r>
          <a:endParaRPr lang="en-US" sz="1100" b="1" dirty="0">
            <a:solidFill>
              <a:schemeClr val="accent5">
                <a:lumMod val="50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0.6362</cdr:x>
      <cdr:y>0.85305</cdr:y>
    </cdr:from>
    <cdr:to>
      <cdr:x>0.86176</cdr:x>
      <cdr:y>0.96872</cdr:y>
    </cdr:to>
    <cdr:sp macro="" textlink="">
      <cdr:nvSpPr>
        <cdr:cNvPr id="2" name="TextBox 3"/>
        <cdr:cNvSpPr txBox="1"/>
      </cdr:nvSpPr>
      <cdr:spPr>
        <a:xfrm xmlns:a="http://schemas.openxmlformats.org/drawingml/2006/main">
          <a:off x="6550617" y="4840797"/>
          <a:ext cx="2322484" cy="656388"/>
        </a:xfrm>
        <a:prstGeom xmlns:a="http://schemas.openxmlformats.org/drawingml/2006/main" prst="rect">
          <a:avLst/>
        </a:prstGeom>
        <a:noFill xmlns:a="http://schemas.openxmlformats.org/drawingml/2006/main"/>
        <a:ln xmlns:a="http://schemas.openxmlformats.org/drawingml/2006/main" w="25400">
          <a:solidFill>
            <a:schemeClr val="accent5">
              <a:lumMod val="50000"/>
            </a:schemeClr>
          </a:solidFill>
        </a:ln>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b="1" dirty="0">
              <a:solidFill>
                <a:schemeClr val="accent5">
                  <a:lumMod val="50000"/>
                </a:schemeClr>
              </a:solidFill>
            </a:rPr>
            <a:t>Total </a:t>
          </a:r>
          <a:r>
            <a:rPr lang="en-US" b="1" dirty="0" smtClean="0">
              <a:solidFill>
                <a:schemeClr val="accent5">
                  <a:lumMod val="50000"/>
                </a:schemeClr>
              </a:solidFill>
            </a:rPr>
            <a:t>Support for the Branches</a:t>
          </a:r>
          <a:endParaRPr lang="en-US" b="1" dirty="0">
            <a:solidFill>
              <a:schemeClr val="accent5">
                <a:lumMod val="50000"/>
              </a:schemeClr>
            </a:solidFill>
          </a:endParaRPr>
        </a:p>
        <a:p xmlns:a="http://schemas.openxmlformats.org/drawingml/2006/main">
          <a:r>
            <a:rPr lang="en-US" b="1" dirty="0" smtClean="0">
              <a:solidFill>
                <a:schemeClr val="accent5">
                  <a:lumMod val="50000"/>
                </a:schemeClr>
              </a:solidFill>
            </a:rPr>
            <a:t>$1,022,572 </a:t>
          </a:r>
          <a:r>
            <a:rPr lang="en-US" b="1" dirty="0">
              <a:solidFill>
                <a:schemeClr val="accent5">
                  <a:lumMod val="50000"/>
                </a:schemeClr>
              </a:solidFill>
            </a:rPr>
            <a:t>or </a:t>
          </a:r>
        </a:p>
        <a:p xmlns:a="http://schemas.openxmlformats.org/drawingml/2006/main">
          <a:r>
            <a:rPr lang="en-US" b="1" dirty="0" smtClean="0">
              <a:solidFill>
                <a:schemeClr val="accent5">
                  <a:lumMod val="50000"/>
                </a:schemeClr>
              </a:solidFill>
            </a:rPr>
            <a:t>40% </a:t>
          </a:r>
          <a:r>
            <a:rPr lang="en-US" b="1" dirty="0">
              <a:solidFill>
                <a:schemeClr val="accent5">
                  <a:lumMod val="50000"/>
                </a:schemeClr>
              </a:solidFill>
            </a:rPr>
            <a:t>of Total Expenses</a:t>
          </a:r>
        </a:p>
      </cdr:txBody>
    </cdr:sp>
  </cdr:relSizeAnchor>
</c:userShapes>
</file>

<file path=ppt/drawings/drawing3.xml><?xml version="1.0" encoding="utf-8"?>
<c:userShapes xmlns:c="http://schemas.openxmlformats.org/drawingml/2006/chart">
  <cdr:relSizeAnchor xmlns:cdr="http://schemas.openxmlformats.org/drawingml/2006/chartDrawing">
    <cdr:from>
      <cdr:x>0.8359</cdr:x>
      <cdr:y>0.2835</cdr:y>
    </cdr:from>
    <cdr:to>
      <cdr:x>0.98183</cdr:x>
      <cdr:y>0.41119</cdr:y>
    </cdr:to>
    <cdr:sp macro="" textlink="">
      <cdr:nvSpPr>
        <cdr:cNvPr id="3" name="TextBox 1"/>
        <cdr:cNvSpPr txBox="1"/>
      </cdr:nvSpPr>
      <cdr:spPr>
        <a:xfrm xmlns:a="http://schemas.openxmlformats.org/drawingml/2006/main">
          <a:off x="9379176" y="1464222"/>
          <a:ext cx="1637400" cy="659501"/>
        </a:xfrm>
        <a:prstGeom xmlns:a="http://schemas.openxmlformats.org/drawingml/2006/main" prst="rect">
          <a:avLst/>
        </a:prstGeom>
        <a:ln xmlns:a="http://schemas.openxmlformats.org/drawingml/2006/main" w="25400">
          <a:solidFill>
            <a:schemeClr val="accent5">
              <a:lumMod val="50000"/>
            </a:schemeClr>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chemeClr val="accent5">
                  <a:lumMod val="50000"/>
                </a:schemeClr>
              </a:solidFill>
            </a:rPr>
            <a:t>Total Branch Support</a:t>
          </a:r>
        </a:p>
        <a:p xmlns:a="http://schemas.openxmlformats.org/drawingml/2006/main">
          <a:r>
            <a:rPr lang="en-US" sz="1200" b="1" dirty="0">
              <a:solidFill>
                <a:schemeClr val="accent5">
                  <a:lumMod val="50000"/>
                </a:schemeClr>
              </a:solidFill>
            </a:rPr>
            <a:t>$561,307 or </a:t>
          </a:r>
        </a:p>
        <a:p xmlns:a="http://schemas.openxmlformats.org/drawingml/2006/main">
          <a:r>
            <a:rPr lang="en-US" sz="1200" b="1" dirty="0">
              <a:solidFill>
                <a:schemeClr val="accent5">
                  <a:lumMod val="50000"/>
                </a:schemeClr>
              </a:solidFill>
            </a:rPr>
            <a:t>22% of</a:t>
          </a:r>
          <a:r>
            <a:rPr lang="en-US" sz="1200" b="1" baseline="0" dirty="0">
              <a:solidFill>
                <a:schemeClr val="accent5">
                  <a:lumMod val="50000"/>
                </a:schemeClr>
              </a:solidFill>
            </a:rPr>
            <a:t> Total Revenue</a:t>
          </a:r>
          <a:endParaRPr lang="en-US" sz="1200" b="1" dirty="0">
            <a:solidFill>
              <a:schemeClr val="accent5">
                <a:lumMod val="50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0.04767</cdr:x>
      <cdr:y>0.1174</cdr:y>
    </cdr:from>
    <cdr:to>
      <cdr:x>0.27323</cdr:x>
      <cdr:y>0.29673</cdr:y>
    </cdr:to>
    <cdr:sp macro="" textlink="">
      <cdr:nvSpPr>
        <cdr:cNvPr id="2" name="TextBox 3"/>
        <cdr:cNvSpPr txBox="1"/>
      </cdr:nvSpPr>
      <cdr:spPr>
        <a:xfrm xmlns:a="http://schemas.openxmlformats.org/drawingml/2006/main">
          <a:off x="509679" y="666200"/>
          <a:ext cx="2411572" cy="1017645"/>
        </a:xfrm>
        <a:prstGeom xmlns:a="http://schemas.openxmlformats.org/drawingml/2006/main" prst="rect">
          <a:avLst/>
        </a:prstGeom>
        <a:noFill xmlns:a="http://schemas.openxmlformats.org/drawingml/2006/main"/>
        <a:ln xmlns:a="http://schemas.openxmlformats.org/drawingml/2006/main" w="25400">
          <a:solidFill>
            <a:schemeClr val="accent5">
              <a:lumMod val="50000"/>
            </a:schemeClr>
          </a:solidFill>
        </a:ln>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accent5">
                  <a:lumMod val="50000"/>
                </a:schemeClr>
              </a:solidFill>
            </a:rPr>
            <a:t>Total </a:t>
          </a:r>
          <a:r>
            <a:rPr lang="en-US" sz="1400" b="1" dirty="0" smtClean="0">
              <a:solidFill>
                <a:schemeClr val="accent5">
                  <a:lumMod val="50000"/>
                </a:schemeClr>
              </a:solidFill>
            </a:rPr>
            <a:t>Support for the Branches</a:t>
          </a:r>
          <a:endParaRPr lang="en-US" sz="1400" b="1" dirty="0">
            <a:solidFill>
              <a:schemeClr val="accent5">
                <a:lumMod val="50000"/>
              </a:schemeClr>
            </a:solidFill>
          </a:endParaRPr>
        </a:p>
        <a:p xmlns:a="http://schemas.openxmlformats.org/drawingml/2006/main">
          <a:r>
            <a:rPr lang="en-US" sz="1400" b="1" dirty="0" smtClean="0">
              <a:solidFill>
                <a:schemeClr val="accent5">
                  <a:lumMod val="50000"/>
                </a:schemeClr>
              </a:solidFill>
            </a:rPr>
            <a:t>$1,022,572 </a:t>
          </a:r>
          <a:r>
            <a:rPr lang="en-US" sz="1400" b="1" dirty="0">
              <a:solidFill>
                <a:schemeClr val="accent5">
                  <a:lumMod val="50000"/>
                </a:schemeClr>
              </a:solidFill>
            </a:rPr>
            <a:t>or </a:t>
          </a:r>
        </a:p>
        <a:p xmlns:a="http://schemas.openxmlformats.org/drawingml/2006/main">
          <a:r>
            <a:rPr lang="en-US" sz="1400" b="1" dirty="0" smtClean="0">
              <a:solidFill>
                <a:schemeClr val="accent5">
                  <a:lumMod val="50000"/>
                </a:schemeClr>
              </a:solidFill>
            </a:rPr>
            <a:t>40% </a:t>
          </a:r>
          <a:r>
            <a:rPr lang="en-US" sz="1400" b="1" dirty="0">
              <a:solidFill>
                <a:schemeClr val="accent5">
                  <a:lumMod val="50000"/>
                </a:schemeClr>
              </a:solidFill>
            </a:rPr>
            <a:t>of Total Expenses</a:t>
          </a:r>
        </a:p>
      </cdr:txBody>
    </cdr:sp>
  </cdr:relSizeAnchor>
</c:userShapes>
</file>

<file path=ppt/drawings/drawing5.xml><?xml version="1.0" encoding="utf-8"?>
<c:userShapes xmlns:c="http://schemas.openxmlformats.org/drawingml/2006/chart">
  <cdr:relSizeAnchor xmlns:cdr="http://schemas.openxmlformats.org/drawingml/2006/chartDrawing">
    <cdr:from>
      <cdr:x>0.5</cdr:x>
      <cdr:y>0.80188</cdr:y>
    </cdr:from>
    <cdr:to>
      <cdr:x>0.72556</cdr:x>
      <cdr:y>0.88588</cdr:y>
    </cdr:to>
    <cdr:sp macro="" textlink="">
      <cdr:nvSpPr>
        <cdr:cNvPr id="2" name="TextBox 3"/>
        <cdr:cNvSpPr txBox="1"/>
      </cdr:nvSpPr>
      <cdr:spPr>
        <a:xfrm xmlns:a="http://schemas.openxmlformats.org/drawingml/2006/main">
          <a:off x="3050274" y="3950736"/>
          <a:ext cx="1376041" cy="413858"/>
        </a:xfrm>
        <a:prstGeom xmlns:a="http://schemas.openxmlformats.org/drawingml/2006/main" prst="rect">
          <a:avLst/>
        </a:prstGeom>
        <a:noFill xmlns:a="http://schemas.openxmlformats.org/drawingml/2006/main"/>
        <a:ln xmlns:a="http://schemas.openxmlformats.org/drawingml/2006/main" w="25400">
          <a:solidFill>
            <a:schemeClr val="accent5">
              <a:lumMod val="50000"/>
            </a:schemeClr>
          </a:solidFill>
        </a:ln>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b="1" dirty="0" smtClean="0">
              <a:solidFill>
                <a:schemeClr val="accent5">
                  <a:lumMod val="50000"/>
                </a:schemeClr>
              </a:solidFill>
            </a:rPr>
            <a:t>TOTAL $509,905</a:t>
          </a:r>
          <a:endParaRPr lang="en-US" b="1" dirty="0">
            <a:solidFill>
              <a:schemeClr val="accent5">
                <a:lumMod val="50000"/>
              </a:schemeClr>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0.13932</cdr:x>
      <cdr:y>0.85947</cdr:y>
    </cdr:from>
    <cdr:to>
      <cdr:x>0.32263</cdr:x>
      <cdr:y>1</cdr:y>
    </cdr:to>
    <cdr:sp macro="" textlink="">
      <cdr:nvSpPr>
        <cdr:cNvPr id="2" name="TextBox 1"/>
        <cdr:cNvSpPr txBox="1"/>
      </cdr:nvSpPr>
      <cdr:spPr>
        <a:xfrm xmlns:a="http://schemas.openxmlformats.org/drawingml/2006/main">
          <a:off x="1624279" y="5697801"/>
          <a:ext cx="2137144" cy="9315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0.82266</cdr:x>
      <cdr:y>0.7479</cdr:y>
    </cdr:from>
    <cdr:to>
      <cdr:x>0.96859</cdr:x>
      <cdr:y>0.80731</cdr:y>
    </cdr:to>
    <cdr:sp macro="" textlink="">
      <cdr:nvSpPr>
        <cdr:cNvPr id="2" name="TextBox 1"/>
        <cdr:cNvSpPr txBox="1"/>
      </cdr:nvSpPr>
      <cdr:spPr>
        <a:xfrm xmlns:a="http://schemas.openxmlformats.org/drawingml/2006/main">
          <a:off x="9230625" y="4132073"/>
          <a:ext cx="1637401" cy="328241"/>
        </a:xfrm>
        <a:prstGeom xmlns:a="http://schemas.openxmlformats.org/drawingml/2006/main" prst="rect">
          <a:avLst/>
        </a:prstGeom>
        <a:ln xmlns:a="http://schemas.openxmlformats.org/drawingml/2006/main" w="25400">
          <a:solidFill>
            <a:schemeClr val="accent5">
              <a:lumMod val="50000"/>
            </a:schemeClr>
          </a:solidFill>
        </a:ln>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chemeClr val="accent5">
                  <a:lumMod val="50000"/>
                </a:schemeClr>
              </a:solidFill>
            </a:rPr>
            <a:t>Total $369,821</a:t>
          </a:r>
          <a:endParaRPr lang="en-US" sz="1100" b="1" dirty="0">
            <a:solidFill>
              <a:schemeClr val="accent5">
                <a:lumMod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559A9257-9AE2-4345-ACD1-3F1CBC528848}" type="datetime1">
              <a:rPr lang="en-US" smtClean="0"/>
              <a:t>11/14/2018</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866F26F0-2A8E-420C-8F69-73AD6F109B72}" type="slidenum">
              <a:rPr lang="en-US" smtClean="0"/>
              <a:t>‹#›</a:t>
            </a:fld>
            <a:endParaRPr lang="en-US"/>
          </a:p>
        </p:txBody>
      </p:sp>
    </p:spTree>
    <p:extLst>
      <p:ext uri="{BB962C8B-B14F-4D97-AF65-F5344CB8AC3E}">
        <p14:creationId xmlns:p14="http://schemas.microsoft.com/office/powerpoint/2010/main" val="222707877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032A2D7E-2851-4577-A068-4D5AE40C0092}" type="datetime1">
              <a:rPr lang="en-US" smtClean="0"/>
              <a:t>11/14/2018</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4F2150A9-530F-48E0-833A-2FFD9799CBCE}" type="slidenum">
              <a:rPr lang="en-US" smtClean="0"/>
              <a:t>‹#›</a:t>
            </a:fld>
            <a:endParaRPr lang="en-US"/>
          </a:p>
        </p:txBody>
      </p:sp>
    </p:spTree>
    <p:extLst>
      <p:ext uri="{BB962C8B-B14F-4D97-AF65-F5344CB8AC3E}">
        <p14:creationId xmlns:p14="http://schemas.microsoft.com/office/powerpoint/2010/main" val="353158958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9A41868-94F7-48C0-8815-A6F61C3E0EC6}" type="datetime1">
              <a:rPr lang="en-US" smtClean="0"/>
              <a:t>11/14/2018</a:t>
            </a:fld>
            <a:endParaRPr lang="en-US"/>
          </a:p>
        </p:txBody>
      </p:sp>
      <p:sp>
        <p:nvSpPr>
          <p:cNvPr id="5" name="Slide Number Placeholder 4"/>
          <p:cNvSpPr>
            <a:spLocks noGrp="1"/>
          </p:cNvSpPr>
          <p:nvPr>
            <p:ph type="sldNum" sz="quarter" idx="11"/>
          </p:nvPr>
        </p:nvSpPr>
        <p:spPr/>
        <p:txBody>
          <a:bodyPr/>
          <a:lstStyle/>
          <a:p>
            <a:fld id="{4F2150A9-530F-48E0-833A-2FFD9799CBCE}" type="slidenum">
              <a:rPr lang="en-US" smtClean="0"/>
              <a:t>1</a:t>
            </a:fld>
            <a:endParaRPr lang="en-US"/>
          </a:p>
        </p:txBody>
      </p:sp>
    </p:spTree>
    <p:extLst>
      <p:ext uri="{BB962C8B-B14F-4D97-AF65-F5344CB8AC3E}">
        <p14:creationId xmlns:p14="http://schemas.microsoft.com/office/powerpoint/2010/main" val="109020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2150A9-530F-48E0-833A-2FFD9799CBCE}" type="slidenum">
              <a:rPr lang="en-US" smtClean="0"/>
              <a:t>7</a:t>
            </a:fld>
            <a:endParaRPr lang="en-US"/>
          </a:p>
        </p:txBody>
      </p:sp>
      <p:sp>
        <p:nvSpPr>
          <p:cNvPr id="5" name="Date Placeholder 4"/>
          <p:cNvSpPr>
            <a:spLocks noGrp="1"/>
          </p:cNvSpPr>
          <p:nvPr>
            <p:ph type="dt" idx="11"/>
          </p:nvPr>
        </p:nvSpPr>
        <p:spPr/>
        <p:txBody>
          <a:bodyPr/>
          <a:lstStyle/>
          <a:p>
            <a:fld id="{19AE4143-EE55-4ECB-86A4-A63F5C8E660C}" type="datetime1">
              <a:rPr lang="en-US" smtClean="0"/>
              <a:t>11/14/2018</a:t>
            </a:fld>
            <a:endParaRPr lang="en-US"/>
          </a:p>
        </p:txBody>
      </p:sp>
    </p:spTree>
    <p:extLst>
      <p:ext uri="{BB962C8B-B14F-4D97-AF65-F5344CB8AC3E}">
        <p14:creationId xmlns:p14="http://schemas.microsoft.com/office/powerpoint/2010/main" val="1736434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2150A9-530F-48E0-833A-2FFD9799CBCE}" type="slidenum">
              <a:rPr lang="en-US" smtClean="0"/>
              <a:t>14</a:t>
            </a:fld>
            <a:endParaRPr lang="en-US"/>
          </a:p>
        </p:txBody>
      </p:sp>
      <p:sp>
        <p:nvSpPr>
          <p:cNvPr id="5" name="Date Placeholder 4"/>
          <p:cNvSpPr>
            <a:spLocks noGrp="1"/>
          </p:cNvSpPr>
          <p:nvPr>
            <p:ph type="dt" idx="11"/>
          </p:nvPr>
        </p:nvSpPr>
        <p:spPr/>
        <p:txBody>
          <a:bodyPr/>
          <a:lstStyle/>
          <a:p>
            <a:fld id="{3F4C7DC0-1E4B-4116-8226-DBEA6077D977}" type="datetime1">
              <a:rPr lang="en-US" smtClean="0"/>
              <a:t>11/14/2018</a:t>
            </a:fld>
            <a:endParaRPr lang="en-US"/>
          </a:p>
        </p:txBody>
      </p:sp>
    </p:spTree>
    <p:extLst>
      <p:ext uri="{BB962C8B-B14F-4D97-AF65-F5344CB8AC3E}">
        <p14:creationId xmlns:p14="http://schemas.microsoft.com/office/powerpoint/2010/main" val="227901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1EFE11-C6EE-404E-8C6C-12B55D9DC7AC}" type="datetime1">
              <a:rPr lang="en-US" smtClean="0"/>
              <a:t>11/14/2018</a:t>
            </a:fld>
            <a:endParaRPr lang="en-US"/>
          </a:p>
        </p:txBody>
      </p:sp>
      <p:sp>
        <p:nvSpPr>
          <p:cNvPr id="5" name="Footer Placeholder 4"/>
          <p:cNvSpPr>
            <a:spLocks noGrp="1"/>
          </p:cNvSpPr>
          <p:nvPr>
            <p:ph type="ftr" sz="quarter" idx="11"/>
          </p:nvPr>
        </p:nvSpPr>
        <p:spPr/>
        <p:txBody>
          <a:bodyPr/>
          <a:lstStyle/>
          <a:p>
            <a:r>
              <a:rPr lang="en-US" smtClean="0"/>
              <a:t>Confidential</a:t>
            </a:r>
            <a:endParaRPr lang="en-US"/>
          </a:p>
        </p:txBody>
      </p:sp>
      <p:sp>
        <p:nvSpPr>
          <p:cNvPr id="6" name="Slide Number Placeholder 5"/>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22005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82E98E-9C82-4437-889E-EA304848770E}" type="datetime1">
              <a:rPr lang="en-US" smtClean="0"/>
              <a:t>11/14/2018</a:t>
            </a:fld>
            <a:endParaRPr lang="en-US"/>
          </a:p>
        </p:txBody>
      </p:sp>
      <p:sp>
        <p:nvSpPr>
          <p:cNvPr id="5" name="Footer Placeholder 4"/>
          <p:cNvSpPr>
            <a:spLocks noGrp="1"/>
          </p:cNvSpPr>
          <p:nvPr>
            <p:ph type="ftr" sz="quarter" idx="11"/>
          </p:nvPr>
        </p:nvSpPr>
        <p:spPr/>
        <p:txBody>
          <a:bodyPr/>
          <a:lstStyle/>
          <a:p>
            <a:r>
              <a:rPr lang="en-US" smtClean="0"/>
              <a:t>Confidential</a:t>
            </a:r>
            <a:endParaRPr lang="en-US"/>
          </a:p>
        </p:txBody>
      </p:sp>
      <p:sp>
        <p:nvSpPr>
          <p:cNvPr id="6" name="Slide Number Placeholder 5"/>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315818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9920F5-B900-4075-90FA-97285F1C2B78}" type="datetime1">
              <a:rPr lang="en-US" smtClean="0"/>
              <a:t>11/14/2018</a:t>
            </a:fld>
            <a:endParaRPr lang="en-US"/>
          </a:p>
        </p:txBody>
      </p:sp>
      <p:sp>
        <p:nvSpPr>
          <p:cNvPr id="5" name="Footer Placeholder 4"/>
          <p:cNvSpPr>
            <a:spLocks noGrp="1"/>
          </p:cNvSpPr>
          <p:nvPr>
            <p:ph type="ftr" sz="quarter" idx="11"/>
          </p:nvPr>
        </p:nvSpPr>
        <p:spPr/>
        <p:txBody>
          <a:bodyPr/>
          <a:lstStyle/>
          <a:p>
            <a:r>
              <a:rPr lang="en-US" smtClean="0"/>
              <a:t>Confidential</a:t>
            </a:r>
            <a:endParaRPr lang="en-US"/>
          </a:p>
        </p:txBody>
      </p:sp>
      <p:sp>
        <p:nvSpPr>
          <p:cNvPr id="6" name="Slide Number Placeholder 5"/>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106350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A5F14-967E-4CF1-8FA8-41DC0075155B}" type="datetime1">
              <a:rPr lang="en-US" smtClean="0"/>
              <a:t>11/14/2018</a:t>
            </a:fld>
            <a:endParaRPr lang="en-US"/>
          </a:p>
        </p:txBody>
      </p:sp>
      <p:sp>
        <p:nvSpPr>
          <p:cNvPr id="5" name="Footer Placeholder 4"/>
          <p:cNvSpPr>
            <a:spLocks noGrp="1"/>
          </p:cNvSpPr>
          <p:nvPr>
            <p:ph type="ftr" sz="quarter" idx="11"/>
          </p:nvPr>
        </p:nvSpPr>
        <p:spPr/>
        <p:txBody>
          <a:bodyPr/>
          <a:lstStyle/>
          <a:p>
            <a:r>
              <a:rPr lang="en-US" smtClean="0"/>
              <a:t>Confidential</a:t>
            </a:r>
            <a:endParaRPr lang="en-US"/>
          </a:p>
        </p:txBody>
      </p:sp>
      <p:sp>
        <p:nvSpPr>
          <p:cNvPr id="6" name="Slide Number Placeholder 5"/>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363273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DF91A-260F-4962-8D33-028F43833CAE}" type="datetime1">
              <a:rPr lang="en-US" smtClean="0"/>
              <a:t>11/14/2018</a:t>
            </a:fld>
            <a:endParaRPr lang="en-US"/>
          </a:p>
        </p:txBody>
      </p:sp>
      <p:sp>
        <p:nvSpPr>
          <p:cNvPr id="5" name="Footer Placeholder 4"/>
          <p:cNvSpPr>
            <a:spLocks noGrp="1"/>
          </p:cNvSpPr>
          <p:nvPr>
            <p:ph type="ftr" sz="quarter" idx="11"/>
          </p:nvPr>
        </p:nvSpPr>
        <p:spPr/>
        <p:txBody>
          <a:bodyPr/>
          <a:lstStyle/>
          <a:p>
            <a:r>
              <a:rPr lang="en-US" smtClean="0"/>
              <a:t>Confidential</a:t>
            </a:r>
            <a:endParaRPr lang="en-US"/>
          </a:p>
        </p:txBody>
      </p:sp>
      <p:sp>
        <p:nvSpPr>
          <p:cNvPr id="6" name="Slide Number Placeholder 5"/>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31351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434F99-801A-46BE-8210-F0B432838C46}" type="datetime1">
              <a:rPr lang="en-US" smtClean="0"/>
              <a:t>11/14/2018</a:t>
            </a:fld>
            <a:endParaRPr lang="en-US"/>
          </a:p>
        </p:txBody>
      </p:sp>
      <p:sp>
        <p:nvSpPr>
          <p:cNvPr id="6" name="Footer Placeholder 5"/>
          <p:cNvSpPr>
            <a:spLocks noGrp="1"/>
          </p:cNvSpPr>
          <p:nvPr>
            <p:ph type="ftr" sz="quarter" idx="11"/>
          </p:nvPr>
        </p:nvSpPr>
        <p:spPr/>
        <p:txBody>
          <a:bodyPr/>
          <a:lstStyle/>
          <a:p>
            <a:r>
              <a:rPr lang="en-US" smtClean="0"/>
              <a:t>Confidential</a:t>
            </a:r>
            <a:endParaRPr lang="en-US"/>
          </a:p>
        </p:txBody>
      </p:sp>
      <p:sp>
        <p:nvSpPr>
          <p:cNvPr id="7" name="Slide Number Placeholder 6"/>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73291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9ABC93-F5BD-489B-928B-4AB4C339D3CB}" type="datetime1">
              <a:rPr lang="en-US" smtClean="0"/>
              <a:t>11/14/2018</a:t>
            </a:fld>
            <a:endParaRPr lang="en-US"/>
          </a:p>
        </p:txBody>
      </p:sp>
      <p:sp>
        <p:nvSpPr>
          <p:cNvPr id="8" name="Footer Placeholder 7"/>
          <p:cNvSpPr>
            <a:spLocks noGrp="1"/>
          </p:cNvSpPr>
          <p:nvPr>
            <p:ph type="ftr" sz="quarter" idx="11"/>
          </p:nvPr>
        </p:nvSpPr>
        <p:spPr/>
        <p:txBody>
          <a:bodyPr/>
          <a:lstStyle/>
          <a:p>
            <a:r>
              <a:rPr lang="en-US" smtClean="0"/>
              <a:t>Confidential</a:t>
            </a:r>
            <a:endParaRPr lang="en-US"/>
          </a:p>
        </p:txBody>
      </p:sp>
      <p:sp>
        <p:nvSpPr>
          <p:cNvPr id="9" name="Slide Number Placeholder 8"/>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254655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D7C2FB-8DC1-4D6E-BD4D-0FDB1D257E05}" type="datetime1">
              <a:rPr lang="en-US" smtClean="0"/>
              <a:t>11/14/2018</a:t>
            </a:fld>
            <a:endParaRPr lang="en-US" dirty="0"/>
          </a:p>
        </p:txBody>
      </p:sp>
      <p:sp>
        <p:nvSpPr>
          <p:cNvPr id="4" name="Footer Placeholder 3"/>
          <p:cNvSpPr>
            <a:spLocks noGrp="1"/>
          </p:cNvSpPr>
          <p:nvPr>
            <p:ph type="ftr" sz="quarter" idx="11"/>
          </p:nvPr>
        </p:nvSpPr>
        <p:spPr/>
        <p:txBody>
          <a:bodyPr/>
          <a:lstStyle/>
          <a:p>
            <a:r>
              <a:rPr lang="en-US" smtClean="0"/>
              <a:t>Confidential</a:t>
            </a:r>
            <a:endParaRPr lang="en-US" dirty="0" smtClean="0"/>
          </a:p>
        </p:txBody>
      </p:sp>
      <p:sp>
        <p:nvSpPr>
          <p:cNvPr id="5" name="Slide Number Placeholder 4"/>
          <p:cNvSpPr>
            <a:spLocks noGrp="1"/>
          </p:cNvSpPr>
          <p:nvPr>
            <p:ph type="sldNum" sz="quarter" idx="12"/>
          </p:nvPr>
        </p:nvSpPr>
        <p:spPr/>
        <p:txBody>
          <a:bodyPr/>
          <a:lstStyle/>
          <a:p>
            <a:fld id="{24EDD05A-4EA9-4D34-8ABC-802C9E64F59C}" type="slidenum">
              <a:rPr lang="en-US" smtClean="0"/>
              <a:t>‹#›</a:t>
            </a:fld>
            <a:endParaRPr lang="en-US"/>
          </a:p>
        </p:txBody>
      </p:sp>
      <p:sp>
        <p:nvSpPr>
          <p:cNvPr id="6" name="Rectangle 5"/>
          <p:cNvSpPr/>
          <p:nvPr userDrawn="1"/>
        </p:nvSpPr>
        <p:spPr>
          <a:xfrm>
            <a:off x="0" y="1"/>
            <a:ext cx="12192000" cy="1488140"/>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endParaRPr lang="en-US" sz="2800" dirty="0">
              <a:solidFill>
                <a:schemeClr val="bg1"/>
              </a:solidFill>
            </a:endParaRPr>
          </a:p>
        </p:txBody>
      </p:sp>
      <p:pic>
        <p:nvPicPr>
          <p:cNvPr id="8" name="Picture 7" descr="X:\Letterhead\Logos as of 9.18\ESU General\ESU_EiA tag.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3487" y="6403974"/>
            <a:ext cx="1543050" cy="269875"/>
          </a:xfrm>
          <a:prstGeom prst="rect">
            <a:avLst/>
          </a:prstGeom>
          <a:noFill/>
          <a:ln>
            <a:noFill/>
          </a:ln>
        </p:spPr>
      </p:pic>
    </p:spTree>
    <p:extLst>
      <p:ext uri="{BB962C8B-B14F-4D97-AF65-F5344CB8AC3E}">
        <p14:creationId xmlns:p14="http://schemas.microsoft.com/office/powerpoint/2010/main" val="42049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B05E9-8A25-4BAD-A783-0B05DAA6F546}" type="datetime1">
              <a:rPr lang="en-US" smtClean="0"/>
              <a:t>11/14/2018</a:t>
            </a:fld>
            <a:endParaRPr lang="en-US"/>
          </a:p>
        </p:txBody>
      </p:sp>
      <p:sp>
        <p:nvSpPr>
          <p:cNvPr id="3" name="Footer Placeholder 2"/>
          <p:cNvSpPr>
            <a:spLocks noGrp="1"/>
          </p:cNvSpPr>
          <p:nvPr>
            <p:ph type="ftr" sz="quarter" idx="11"/>
          </p:nvPr>
        </p:nvSpPr>
        <p:spPr/>
        <p:txBody>
          <a:bodyPr/>
          <a:lstStyle/>
          <a:p>
            <a:r>
              <a:rPr lang="en-US" smtClean="0"/>
              <a:t>Confidential</a:t>
            </a:r>
            <a:endParaRPr lang="en-US"/>
          </a:p>
        </p:txBody>
      </p:sp>
      <p:sp>
        <p:nvSpPr>
          <p:cNvPr id="4" name="Slide Number Placeholder 3"/>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40494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39F3D-9C8B-46B9-85EE-C967E85F4D19}" type="datetime1">
              <a:rPr lang="en-US" smtClean="0"/>
              <a:t>11/14/2018</a:t>
            </a:fld>
            <a:endParaRPr lang="en-US"/>
          </a:p>
        </p:txBody>
      </p:sp>
      <p:sp>
        <p:nvSpPr>
          <p:cNvPr id="6" name="Footer Placeholder 5"/>
          <p:cNvSpPr>
            <a:spLocks noGrp="1"/>
          </p:cNvSpPr>
          <p:nvPr>
            <p:ph type="ftr" sz="quarter" idx="11"/>
          </p:nvPr>
        </p:nvSpPr>
        <p:spPr/>
        <p:txBody>
          <a:bodyPr/>
          <a:lstStyle/>
          <a:p>
            <a:r>
              <a:rPr lang="en-US" smtClean="0"/>
              <a:t>Confidential</a:t>
            </a:r>
            <a:endParaRPr lang="en-US"/>
          </a:p>
        </p:txBody>
      </p:sp>
      <p:sp>
        <p:nvSpPr>
          <p:cNvPr id="7" name="Slide Number Placeholder 6"/>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336110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8D9C3-A246-4774-9FC8-07C1E90BF6D9}" type="datetime1">
              <a:rPr lang="en-US" smtClean="0"/>
              <a:t>11/14/2018</a:t>
            </a:fld>
            <a:endParaRPr lang="en-US"/>
          </a:p>
        </p:txBody>
      </p:sp>
      <p:sp>
        <p:nvSpPr>
          <p:cNvPr id="6" name="Footer Placeholder 5"/>
          <p:cNvSpPr>
            <a:spLocks noGrp="1"/>
          </p:cNvSpPr>
          <p:nvPr>
            <p:ph type="ftr" sz="quarter" idx="11"/>
          </p:nvPr>
        </p:nvSpPr>
        <p:spPr/>
        <p:txBody>
          <a:bodyPr/>
          <a:lstStyle/>
          <a:p>
            <a:r>
              <a:rPr lang="en-US" smtClean="0"/>
              <a:t>Confidential</a:t>
            </a:r>
            <a:endParaRPr lang="en-US"/>
          </a:p>
        </p:txBody>
      </p:sp>
      <p:sp>
        <p:nvSpPr>
          <p:cNvPr id="7" name="Slide Number Placeholder 6"/>
          <p:cNvSpPr>
            <a:spLocks noGrp="1"/>
          </p:cNvSpPr>
          <p:nvPr>
            <p:ph type="sldNum" sz="quarter" idx="12"/>
          </p:nvPr>
        </p:nvSpPr>
        <p:spPr/>
        <p:txBody>
          <a:bodyPr/>
          <a:lstStyle/>
          <a:p>
            <a:fld id="{24EDD05A-4EA9-4D34-8ABC-802C9E64F59C}" type="slidenum">
              <a:rPr lang="en-US" smtClean="0"/>
              <a:t>‹#›</a:t>
            </a:fld>
            <a:endParaRPr lang="en-US"/>
          </a:p>
        </p:txBody>
      </p:sp>
    </p:spTree>
    <p:extLst>
      <p:ext uri="{BB962C8B-B14F-4D97-AF65-F5344CB8AC3E}">
        <p14:creationId xmlns:p14="http://schemas.microsoft.com/office/powerpoint/2010/main" val="298204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7EF0B-23AB-4558-A7EA-6E5A69E371F6}" type="datetime1">
              <a:rPr lang="en-US" smtClean="0"/>
              <a:t>11/14/2018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Confidential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DD05A-4EA9-4D34-8ABC-802C9E64F59C}" type="slidenum">
              <a:rPr lang="en-US" smtClean="0"/>
              <a:t>‹#›</a:t>
            </a:fld>
            <a:endParaRPr lang="en-US"/>
          </a:p>
        </p:txBody>
      </p:sp>
    </p:spTree>
    <p:extLst>
      <p:ext uri="{BB962C8B-B14F-4D97-AF65-F5344CB8AC3E}">
        <p14:creationId xmlns:p14="http://schemas.microsoft.com/office/powerpoint/2010/main" val="28920100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2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624" y="2433024"/>
            <a:ext cx="10158484" cy="1072506"/>
          </a:xfrm>
        </p:spPr>
        <p:txBody>
          <a:bodyPr/>
          <a:lstStyle/>
          <a:p>
            <a:r>
              <a:rPr lang="en-US" b="1" dirty="0" smtClean="0">
                <a:solidFill>
                  <a:srgbClr val="002060"/>
                </a:solidFill>
              </a:rPr>
              <a:t>National </a:t>
            </a:r>
            <a:r>
              <a:rPr lang="en-US" dirty="0" smtClean="0"/>
              <a:t>-</a:t>
            </a:r>
            <a:r>
              <a:rPr lang="en-US" b="1" dirty="0" smtClean="0">
                <a:solidFill>
                  <a:srgbClr val="002060"/>
                </a:solidFill>
              </a:rPr>
              <a:t> Branch Relations</a:t>
            </a:r>
            <a:endParaRPr lang="en-US" b="1" dirty="0">
              <a:solidFill>
                <a:srgbClr val="002060"/>
              </a:solidFill>
            </a:endParaRPr>
          </a:p>
        </p:txBody>
      </p:sp>
      <p:sp>
        <p:nvSpPr>
          <p:cNvPr id="3" name="Subtitle 2"/>
          <p:cNvSpPr>
            <a:spLocks noGrp="1"/>
          </p:cNvSpPr>
          <p:nvPr>
            <p:ph type="subTitle" idx="1"/>
          </p:nvPr>
        </p:nvSpPr>
        <p:spPr>
          <a:xfrm>
            <a:off x="1674995" y="3826159"/>
            <a:ext cx="9144000" cy="682146"/>
          </a:xfrm>
        </p:spPr>
        <p:txBody>
          <a:bodyPr/>
          <a:lstStyle/>
          <a:p>
            <a:r>
              <a:rPr lang="en-US" b="1" dirty="0" smtClean="0">
                <a:solidFill>
                  <a:srgbClr val="002060"/>
                </a:solidFill>
              </a:rPr>
              <a:t>Financial, Administrative and Programmatic Capacity and </a:t>
            </a:r>
            <a:r>
              <a:rPr lang="en-US" b="1" dirty="0" smtClean="0">
                <a:solidFill>
                  <a:srgbClr val="002060"/>
                </a:solidFill>
              </a:rPr>
              <a:t>Needs</a:t>
            </a:r>
            <a:endParaRPr lang="en-US" b="1" dirty="0" smtClean="0">
              <a:solidFill>
                <a:srgbClr val="00206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7834" y="494669"/>
            <a:ext cx="8174474" cy="1446455"/>
          </a:xfrm>
          <a:prstGeom prst="rect">
            <a:avLst/>
          </a:prstGeom>
        </p:spPr>
      </p:pic>
      <p:sp>
        <p:nvSpPr>
          <p:cNvPr id="5" name="Subtitle 2"/>
          <p:cNvSpPr txBox="1">
            <a:spLocks/>
          </p:cNvSpPr>
          <p:nvPr/>
        </p:nvSpPr>
        <p:spPr>
          <a:xfrm>
            <a:off x="1580866" y="5282594"/>
            <a:ext cx="9144000" cy="8316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rgbClr val="002060"/>
              </a:solidFill>
            </a:endParaRPr>
          </a:p>
        </p:txBody>
      </p:sp>
      <p:sp>
        <p:nvSpPr>
          <p:cNvPr id="6" name="Subtitle 2"/>
          <p:cNvSpPr txBox="1">
            <a:spLocks/>
          </p:cNvSpPr>
          <p:nvPr/>
        </p:nvSpPr>
        <p:spPr>
          <a:xfrm>
            <a:off x="1167753" y="5282594"/>
            <a:ext cx="9651242" cy="12598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smtClean="0">
                <a:solidFill>
                  <a:srgbClr val="002060"/>
                </a:solidFill>
              </a:rPr>
              <a:t>Board and Branch Officers’ Conclave</a:t>
            </a:r>
          </a:p>
          <a:p>
            <a:r>
              <a:rPr lang="en-US" sz="2000" b="1" dirty="0" smtClean="0">
                <a:solidFill>
                  <a:srgbClr val="002060"/>
                </a:solidFill>
              </a:rPr>
              <a:t>ESU Annual Conference, New Orleans, LA</a:t>
            </a:r>
          </a:p>
          <a:p>
            <a:r>
              <a:rPr lang="en-US" sz="2000" b="1" dirty="0" smtClean="0">
                <a:solidFill>
                  <a:srgbClr val="002060"/>
                </a:solidFill>
              </a:rPr>
              <a:t>November 16, 2018</a:t>
            </a:r>
            <a:endParaRPr lang="en-US" sz="2000" b="1" dirty="0" smtClean="0">
              <a:solidFill>
                <a:srgbClr val="002060"/>
              </a:solidFill>
            </a:endParaRPr>
          </a:p>
        </p:txBody>
      </p:sp>
    </p:spTree>
    <p:extLst>
      <p:ext uri="{BB962C8B-B14F-4D97-AF65-F5344CB8AC3E}">
        <p14:creationId xmlns:p14="http://schemas.microsoft.com/office/powerpoint/2010/main" val="1721769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1585974"/>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3200" dirty="0" smtClean="0">
                <a:solidFill>
                  <a:schemeClr val="bg1"/>
                </a:solidFill>
              </a:rPr>
              <a:t>Membership and patron Revenue national share by </a:t>
            </a:r>
          </a:p>
          <a:p>
            <a:pPr algn="ctr">
              <a:defRPr sz="1600" b="1" i="0" u="none" strike="noStrike" kern="1200" cap="all" baseline="0">
                <a:solidFill>
                  <a:prstClr val="black">
                    <a:lumMod val="65000"/>
                    <a:lumOff val="35000"/>
                  </a:prstClr>
                </a:solidFill>
                <a:latin typeface="+mn-lt"/>
                <a:ea typeface="+mn-ea"/>
                <a:cs typeface="+mn-cs"/>
              </a:defRPr>
            </a:pPr>
            <a:r>
              <a:rPr lang="en-US" sz="3200" dirty="0" smtClean="0">
                <a:solidFill>
                  <a:schemeClr val="bg1"/>
                </a:solidFill>
              </a:rPr>
              <a:t>branch </a:t>
            </a:r>
            <a:r>
              <a:rPr lang="en-US" sz="3200" dirty="0" err="1" smtClean="0">
                <a:solidFill>
                  <a:schemeClr val="bg1"/>
                </a:solidFill>
              </a:rPr>
              <a:t>fy</a:t>
            </a:r>
            <a:r>
              <a:rPr lang="en-US" sz="3200" dirty="0" smtClean="0">
                <a:solidFill>
                  <a:schemeClr val="bg1"/>
                </a:solidFill>
              </a:rPr>
              <a:t> 2017-2018</a:t>
            </a:r>
          </a:p>
          <a:p>
            <a:pPr algn="ctr">
              <a:defRPr sz="1600" b="1" i="0" u="none" strike="noStrike" kern="1200" cap="all" baseline="0">
                <a:solidFill>
                  <a:prstClr val="black">
                    <a:lumMod val="65000"/>
                    <a:lumOff val="35000"/>
                  </a:prstClr>
                </a:solidFill>
                <a:latin typeface="+mn-lt"/>
                <a:ea typeface="+mn-ea"/>
                <a:cs typeface="+mn-cs"/>
              </a:defRPr>
            </a:pPr>
            <a:r>
              <a:rPr lang="en-US" sz="3200" dirty="0" smtClean="0">
                <a:solidFill>
                  <a:schemeClr val="bg1"/>
                </a:solidFill>
              </a:rPr>
              <a:t>$183,275</a:t>
            </a:r>
            <a:endParaRPr lang="en-US" sz="3200" dirty="0">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3287431142"/>
              </p:ext>
            </p:extLst>
          </p:nvPr>
        </p:nvGraphicFramePr>
        <p:xfrm>
          <a:off x="333935" y="1597257"/>
          <a:ext cx="11524130" cy="502915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EDD05A-4EA9-4D34-8ABC-802C9E64F59C}" type="slidenum">
              <a:rPr lang="en-US" smtClean="0"/>
              <a:t>10</a:t>
            </a:fld>
            <a:endParaRPr lang="en-US"/>
          </a:p>
        </p:txBody>
      </p:sp>
    </p:spTree>
    <p:extLst>
      <p:ext uri="{BB962C8B-B14F-4D97-AF65-F5344CB8AC3E}">
        <p14:creationId xmlns:p14="http://schemas.microsoft.com/office/powerpoint/2010/main" val="1106936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478755"/>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BRANCH ASSETS AND MEMBERS</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$6,600,308</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4,432 MEMBERS</a:t>
            </a:r>
            <a:endParaRPr lang="en-US" sz="2800" b="1" dirty="0">
              <a:solidFill>
                <a:schemeClr val="bg1"/>
              </a:solidFill>
            </a:endParaRPr>
          </a:p>
        </p:txBody>
      </p:sp>
      <p:graphicFrame>
        <p:nvGraphicFramePr>
          <p:cNvPr id="7" name="Chart 6"/>
          <p:cNvGraphicFramePr>
            <a:graphicFrameLocks/>
          </p:cNvGraphicFramePr>
          <p:nvPr>
            <p:extLst>
              <p:ext uri="{D42A27DB-BD31-4B8C-83A1-F6EECF244321}">
                <p14:modId xmlns:p14="http://schemas.microsoft.com/office/powerpoint/2010/main" val="901170812"/>
              </p:ext>
            </p:extLst>
          </p:nvPr>
        </p:nvGraphicFramePr>
        <p:xfrm>
          <a:off x="147918" y="1478754"/>
          <a:ext cx="11927541" cy="487759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EDD05A-4EA9-4D34-8ABC-802C9E64F59C}" type="slidenum">
              <a:rPr lang="en-US" smtClean="0"/>
              <a:t>11</a:t>
            </a:fld>
            <a:endParaRPr lang="en-US"/>
          </a:p>
        </p:txBody>
      </p:sp>
    </p:spTree>
    <p:extLst>
      <p:ext uri="{BB962C8B-B14F-4D97-AF65-F5344CB8AC3E}">
        <p14:creationId xmlns:p14="http://schemas.microsoft.com/office/powerpoint/2010/main" val="1388393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29" y="0"/>
            <a:ext cx="12192000" cy="1478755"/>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ESU BRANCHES - NUMBER OF ESU PROGRAMS</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2017-2018</a:t>
            </a:r>
            <a:endParaRPr lang="en-US" sz="2800" b="1" dirty="0">
              <a:solidFill>
                <a:schemeClr val="bg1"/>
              </a:solidFill>
            </a:endParaRPr>
          </a:p>
        </p:txBody>
      </p:sp>
      <p:graphicFrame>
        <p:nvGraphicFramePr>
          <p:cNvPr id="7" name="Chart 6"/>
          <p:cNvGraphicFramePr>
            <a:graphicFrameLocks/>
          </p:cNvGraphicFramePr>
          <p:nvPr>
            <p:extLst>
              <p:ext uri="{D42A27DB-BD31-4B8C-83A1-F6EECF244321}">
                <p14:modId xmlns:p14="http://schemas.microsoft.com/office/powerpoint/2010/main" val="2377668161"/>
              </p:ext>
            </p:extLst>
          </p:nvPr>
        </p:nvGraphicFramePr>
        <p:xfrm>
          <a:off x="255494" y="1478755"/>
          <a:ext cx="11460256" cy="5283995"/>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24EDD05A-4EA9-4D34-8ABC-802C9E64F59C}" type="slidenum">
              <a:rPr lang="en-US" smtClean="0"/>
              <a:t>12</a:t>
            </a:fld>
            <a:endParaRPr lang="en-US"/>
          </a:p>
        </p:txBody>
      </p:sp>
    </p:spTree>
    <p:extLst>
      <p:ext uri="{BB962C8B-B14F-4D97-AF65-F5344CB8AC3E}">
        <p14:creationId xmlns:p14="http://schemas.microsoft.com/office/powerpoint/2010/main" val="428206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218385441"/>
              </p:ext>
            </p:extLst>
          </p:nvPr>
        </p:nvGraphicFramePr>
        <p:xfrm>
          <a:off x="197224" y="1864658"/>
          <a:ext cx="11703423" cy="484094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0"/>
            <a:ext cx="12192000" cy="1864659"/>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BRANCH SCHOLARSHIPS FOR TLAB</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$200,977 IN FY 2017-2018 </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18 BMOA AND 5 MMOA</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39 SCHOLARS </a:t>
            </a:r>
            <a:endParaRPr lang="en-US" sz="2800" b="1" dirty="0">
              <a:solidFill>
                <a:schemeClr val="bg1"/>
              </a:solidFill>
            </a:endParaRPr>
          </a:p>
        </p:txBody>
      </p:sp>
      <p:sp>
        <p:nvSpPr>
          <p:cNvPr id="7" name="Slide Number Placeholder 6"/>
          <p:cNvSpPr>
            <a:spLocks noGrp="1"/>
          </p:cNvSpPr>
          <p:nvPr>
            <p:ph type="sldNum" sz="quarter" idx="12"/>
          </p:nvPr>
        </p:nvSpPr>
        <p:spPr/>
        <p:txBody>
          <a:bodyPr/>
          <a:lstStyle/>
          <a:p>
            <a:fld id="{24EDD05A-4EA9-4D34-8ABC-802C9E64F59C}" type="slidenum">
              <a:rPr lang="en-US" smtClean="0"/>
              <a:t>13</a:t>
            </a:fld>
            <a:endParaRPr lang="en-US"/>
          </a:p>
        </p:txBody>
      </p:sp>
    </p:spTree>
    <p:extLst>
      <p:ext uri="{BB962C8B-B14F-4D97-AF65-F5344CB8AC3E}">
        <p14:creationId xmlns:p14="http://schemas.microsoft.com/office/powerpoint/2010/main" val="4040202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581258220"/>
              </p:ext>
            </p:extLst>
          </p:nvPr>
        </p:nvGraphicFramePr>
        <p:xfrm>
          <a:off x="197225" y="1450180"/>
          <a:ext cx="11654116" cy="540781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28574"/>
            <a:ext cx="12192000" cy="1478755"/>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BRANCH DOLLARS FOR TLAB SCHOLARS</a:t>
            </a:r>
          </a:p>
          <a:p>
            <a:pPr algn="ctr">
              <a:defRPr sz="1400" b="0" i="0" u="none" strike="noStrike" kern="1200" spc="0" baseline="0">
                <a:solidFill>
                  <a:prstClr val="black">
                    <a:lumMod val="65000"/>
                    <a:lumOff val="35000"/>
                  </a:prstClr>
                </a:solidFill>
                <a:latin typeface="+mn-lt"/>
                <a:ea typeface="+mn-ea"/>
                <a:cs typeface="+mn-cs"/>
              </a:defRPr>
            </a:pPr>
            <a:r>
              <a:rPr lang="en-US" sz="2000" b="1" dirty="0" smtClean="0">
                <a:solidFill>
                  <a:schemeClr val="bg1"/>
                </a:solidFill>
              </a:rPr>
              <a:t>DONATING BRANCHES ONLY INCLUDING PARTIAL SCHOLARSHIPS</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39 SCHOLARS IN FY 2017-2018</a:t>
            </a:r>
            <a:endParaRPr lang="en-US" sz="2800" b="1" dirty="0">
              <a:solidFill>
                <a:schemeClr val="bg1"/>
              </a:solidFill>
            </a:endParaRPr>
          </a:p>
        </p:txBody>
      </p:sp>
      <p:sp>
        <p:nvSpPr>
          <p:cNvPr id="7" name="Slide Number Placeholder 6"/>
          <p:cNvSpPr>
            <a:spLocks noGrp="1"/>
          </p:cNvSpPr>
          <p:nvPr>
            <p:ph type="sldNum" sz="quarter" idx="12"/>
          </p:nvPr>
        </p:nvSpPr>
        <p:spPr/>
        <p:txBody>
          <a:bodyPr/>
          <a:lstStyle/>
          <a:p>
            <a:fld id="{24EDD05A-4EA9-4D34-8ABC-802C9E64F59C}" type="slidenum">
              <a:rPr lang="en-US" smtClean="0"/>
              <a:t>14</a:t>
            </a:fld>
            <a:endParaRPr lang="en-US"/>
          </a:p>
        </p:txBody>
      </p:sp>
    </p:spTree>
    <p:extLst>
      <p:ext uri="{BB962C8B-B14F-4D97-AF65-F5344CB8AC3E}">
        <p14:creationId xmlns:p14="http://schemas.microsoft.com/office/powerpoint/2010/main" val="752060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688468314"/>
              </p:ext>
            </p:extLst>
          </p:nvPr>
        </p:nvGraphicFramePr>
        <p:xfrm>
          <a:off x="-111494" y="1613647"/>
          <a:ext cx="11441440" cy="524435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0" y="-28574"/>
            <a:ext cx="12192000" cy="1478755"/>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TOTAL BRANCH SUPPORT TO ESU EDUCATION PROGRAMS $345,986 VS </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GIFTS TO OTHER ORGANIZATIONS $178,596</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FY 2016-2017</a:t>
            </a:r>
            <a:endParaRPr lang="en-US" sz="2800" dirty="0">
              <a:solidFill>
                <a:schemeClr val="bg1"/>
              </a:solidFill>
            </a:endParaRPr>
          </a:p>
        </p:txBody>
      </p:sp>
      <p:sp>
        <p:nvSpPr>
          <p:cNvPr id="7" name="Slide Number Placeholder 6"/>
          <p:cNvSpPr>
            <a:spLocks noGrp="1"/>
          </p:cNvSpPr>
          <p:nvPr>
            <p:ph type="sldNum" sz="quarter" idx="12"/>
          </p:nvPr>
        </p:nvSpPr>
        <p:spPr/>
        <p:txBody>
          <a:bodyPr/>
          <a:lstStyle/>
          <a:p>
            <a:fld id="{24EDD05A-4EA9-4D34-8ABC-802C9E64F59C}" type="slidenum">
              <a:rPr lang="en-US" smtClean="0"/>
              <a:t>15</a:t>
            </a:fld>
            <a:endParaRPr lang="en-US"/>
          </a:p>
        </p:txBody>
      </p:sp>
    </p:spTree>
    <p:extLst>
      <p:ext uri="{BB962C8B-B14F-4D97-AF65-F5344CB8AC3E}">
        <p14:creationId xmlns:p14="http://schemas.microsoft.com/office/powerpoint/2010/main" val="90167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823" y="0"/>
            <a:ext cx="12192000" cy="1584419"/>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SHAKESPEARE SCHOOL PARTICIPATION BY BRANCH</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2017-2018</a:t>
            </a:r>
          </a:p>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680 SCHOOLS</a:t>
            </a:r>
            <a:endParaRPr lang="en-US" sz="2800" b="1" dirty="0">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1750760606"/>
              </p:ext>
            </p:extLst>
          </p:nvPr>
        </p:nvGraphicFramePr>
        <p:xfrm>
          <a:off x="107576" y="1707776"/>
          <a:ext cx="11873753" cy="4648574"/>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24EDD05A-4EA9-4D34-8ABC-802C9E64F59C}" type="slidenum">
              <a:rPr lang="en-US" smtClean="0"/>
              <a:t>16</a:t>
            </a:fld>
            <a:endParaRPr lang="en-US"/>
          </a:p>
        </p:txBody>
      </p:sp>
    </p:spTree>
    <p:extLst>
      <p:ext uri="{BB962C8B-B14F-4D97-AF65-F5344CB8AC3E}">
        <p14:creationId xmlns:p14="http://schemas.microsoft.com/office/powerpoint/2010/main" val="3736038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4EDD05A-4EA9-4D34-8ABC-802C9E64F59C}" type="slidenum">
              <a:rPr lang="en-US" smtClean="0"/>
              <a:t>17</a:t>
            </a:fld>
            <a:endParaRPr lang="en-US"/>
          </a:p>
        </p:txBody>
      </p:sp>
    </p:spTree>
    <p:extLst>
      <p:ext uri="{BB962C8B-B14F-4D97-AF65-F5344CB8AC3E}">
        <p14:creationId xmlns:p14="http://schemas.microsoft.com/office/powerpoint/2010/main" val="3926981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1822174" y="857250"/>
          <a:ext cx="8070440" cy="51435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822175" y="7669375"/>
            <a:ext cx="1717157" cy="715581"/>
          </a:xfrm>
          <a:prstGeom prst="rect">
            <a:avLst/>
          </a:prstGeom>
        </p:spPr>
        <p:txBody>
          <a:bodyPr wrap="square">
            <a:spAutoFit/>
          </a:bodyPr>
          <a:lstStyle/>
          <a:p>
            <a:r>
              <a:rPr lang="en-US" sz="1350" b="1" dirty="0">
                <a:solidFill>
                  <a:schemeClr val="accent5">
                    <a:lumMod val="50000"/>
                  </a:schemeClr>
                </a:solidFill>
              </a:rPr>
              <a:t>Total Branch Support</a:t>
            </a:r>
          </a:p>
          <a:p>
            <a:r>
              <a:rPr lang="en-US" sz="1350" b="1" dirty="0">
                <a:solidFill>
                  <a:schemeClr val="accent5">
                    <a:lumMod val="50000"/>
                  </a:schemeClr>
                </a:solidFill>
              </a:rPr>
              <a:t>$658,632 or </a:t>
            </a:r>
          </a:p>
          <a:p>
            <a:r>
              <a:rPr lang="en-US" sz="1350" b="1" dirty="0">
                <a:solidFill>
                  <a:schemeClr val="accent5">
                    <a:lumMod val="50000"/>
                  </a:schemeClr>
                </a:solidFill>
              </a:rPr>
              <a:t>26% of Total Revenue</a:t>
            </a:r>
          </a:p>
        </p:txBody>
      </p:sp>
      <p:graphicFrame>
        <p:nvGraphicFramePr>
          <p:cNvPr id="5" name="Chart 4"/>
          <p:cNvGraphicFramePr>
            <a:graphicFrameLocks/>
          </p:cNvGraphicFramePr>
          <p:nvPr>
            <p:extLst>
              <p:ext uri="{D42A27DB-BD31-4B8C-83A1-F6EECF244321}">
                <p14:modId xmlns:p14="http://schemas.microsoft.com/office/powerpoint/2010/main" val="2360705103"/>
              </p:ext>
            </p:extLst>
          </p:nvPr>
        </p:nvGraphicFramePr>
        <p:xfrm>
          <a:off x="1822174" y="1028700"/>
          <a:ext cx="8743950" cy="497205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fld id="{24EDD05A-4EA9-4D34-8ABC-802C9E64F59C}" type="slidenum">
              <a:rPr lang="en-US" smtClean="0"/>
              <a:t>18</a:t>
            </a:fld>
            <a:endParaRPr lang="en-US"/>
          </a:p>
        </p:txBody>
      </p:sp>
    </p:spTree>
    <p:extLst>
      <p:ext uri="{BB962C8B-B14F-4D97-AF65-F5344CB8AC3E}">
        <p14:creationId xmlns:p14="http://schemas.microsoft.com/office/powerpoint/2010/main" val="3801718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317176813"/>
              </p:ext>
            </p:extLst>
          </p:nvPr>
        </p:nvGraphicFramePr>
        <p:xfrm>
          <a:off x="1762125" y="1109914"/>
          <a:ext cx="8667750" cy="4680284"/>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24EDD05A-4EA9-4D34-8ABC-802C9E64F59C}" type="slidenum">
              <a:rPr lang="en-US" smtClean="0"/>
              <a:t>19</a:t>
            </a:fld>
            <a:endParaRPr lang="en-US"/>
          </a:p>
        </p:txBody>
      </p:sp>
    </p:spTree>
    <p:extLst>
      <p:ext uri="{BB962C8B-B14F-4D97-AF65-F5344CB8AC3E}">
        <p14:creationId xmlns:p14="http://schemas.microsoft.com/office/powerpoint/2010/main" val="1716070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12192000" cy="1528548"/>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dirty="0" err="1">
                <a:solidFill>
                  <a:schemeClr val="bg1"/>
                </a:solidFill>
              </a:rPr>
              <a:t>Esu</a:t>
            </a:r>
            <a:r>
              <a:rPr lang="en-US" sz="2800" dirty="0">
                <a:solidFill>
                  <a:schemeClr val="bg1"/>
                </a:solidFill>
              </a:rPr>
              <a:t> </a:t>
            </a:r>
            <a:r>
              <a:rPr lang="en-US" sz="2800" dirty="0" smtClean="0">
                <a:solidFill>
                  <a:schemeClr val="bg1"/>
                </a:solidFill>
              </a:rPr>
              <a:t>operating income </a:t>
            </a:r>
            <a:r>
              <a:rPr lang="en-US" sz="2800" dirty="0">
                <a:solidFill>
                  <a:schemeClr val="bg1"/>
                </a:solidFill>
              </a:rPr>
              <a:t>by source</a:t>
            </a:r>
          </a:p>
          <a:p>
            <a:pPr algn="ctr">
              <a:defRPr sz="1600" b="1" i="0" u="none" strike="noStrike" kern="1200" cap="all" baseline="0">
                <a:solidFill>
                  <a:prstClr val="black">
                    <a:lumMod val="65000"/>
                    <a:lumOff val="35000"/>
                  </a:prstClr>
                </a:solidFill>
                <a:latin typeface="+mn-lt"/>
                <a:ea typeface="+mn-ea"/>
                <a:cs typeface="+mn-cs"/>
              </a:defRPr>
            </a:pPr>
            <a:r>
              <a:rPr lang="en-US" sz="2800" dirty="0">
                <a:solidFill>
                  <a:schemeClr val="bg1"/>
                </a:solidFill>
              </a:rPr>
              <a:t>unaudited FY 2017-2018</a:t>
            </a:r>
          </a:p>
          <a:p>
            <a:pPr algn="ctr">
              <a:defRPr sz="1600" b="1" i="0" u="none" strike="noStrike" kern="1200" cap="all" baseline="0">
                <a:solidFill>
                  <a:prstClr val="black">
                    <a:lumMod val="65000"/>
                    <a:lumOff val="35000"/>
                  </a:prstClr>
                </a:solidFill>
                <a:latin typeface="+mn-lt"/>
                <a:ea typeface="+mn-ea"/>
                <a:cs typeface="+mn-cs"/>
              </a:defRPr>
            </a:pPr>
            <a:r>
              <a:rPr lang="en-US" sz="2800" dirty="0">
                <a:solidFill>
                  <a:schemeClr val="bg1"/>
                </a:solidFill>
              </a:rPr>
              <a:t>$2,538,598</a:t>
            </a:r>
          </a:p>
        </p:txBody>
      </p:sp>
      <p:graphicFrame>
        <p:nvGraphicFramePr>
          <p:cNvPr id="9" name="Chart 8"/>
          <p:cNvGraphicFramePr>
            <a:graphicFrameLocks/>
          </p:cNvGraphicFramePr>
          <p:nvPr>
            <p:extLst>
              <p:ext uri="{D42A27DB-BD31-4B8C-83A1-F6EECF244321}">
                <p14:modId xmlns:p14="http://schemas.microsoft.com/office/powerpoint/2010/main" val="805063846"/>
              </p:ext>
            </p:extLst>
          </p:nvPr>
        </p:nvGraphicFramePr>
        <p:xfrm>
          <a:off x="485774" y="1624084"/>
          <a:ext cx="11220451" cy="516486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EDD05A-4EA9-4D34-8ABC-802C9E64F59C}" type="slidenum">
              <a:rPr lang="en-US" smtClean="0"/>
              <a:t>2</a:t>
            </a:fld>
            <a:endParaRPr lang="en-US"/>
          </a:p>
        </p:txBody>
      </p:sp>
    </p:spTree>
    <p:extLst>
      <p:ext uri="{BB962C8B-B14F-4D97-AF65-F5344CB8AC3E}">
        <p14:creationId xmlns:p14="http://schemas.microsoft.com/office/powerpoint/2010/main" val="2717491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t>Member and Branch Services Breakdown</a:t>
            </a:r>
            <a:br>
              <a:rPr lang="en-US" sz="2400" dirty="0"/>
            </a:br>
            <a:r>
              <a:rPr lang="en-US" sz="2400" dirty="0"/>
              <a:t>FY 2017-2018</a:t>
            </a:r>
            <a:br>
              <a:rPr lang="en-US" sz="2400" dirty="0"/>
            </a:br>
            <a:r>
              <a:rPr lang="en-US" sz="2400" dirty="0"/>
              <a:t>No Overhead</a:t>
            </a:r>
          </a:p>
        </p:txBody>
      </p:sp>
      <p:sp>
        <p:nvSpPr>
          <p:cNvPr id="3" name="Content Placeholder 2"/>
          <p:cNvSpPr>
            <a:spLocks noGrp="1"/>
          </p:cNvSpPr>
          <p:nvPr>
            <p:ph idx="1"/>
          </p:nvPr>
        </p:nvSpPr>
        <p:spPr/>
        <p:txBody>
          <a:bodyPr/>
          <a:lstStyle/>
          <a:p>
            <a:endParaRPr lang="en-US" dirty="0"/>
          </a:p>
        </p:txBody>
      </p:sp>
      <p:graphicFrame>
        <p:nvGraphicFramePr>
          <p:cNvPr id="5" name="Object 4"/>
          <p:cNvGraphicFramePr>
            <a:graphicFrameLocks noChangeAspect="1"/>
          </p:cNvGraphicFramePr>
          <p:nvPr>
            <p:extLst/>
          </p:nvPr>
        </p:nvGraphicFramePr>
        <p:xfrm>
          <a:off x="2282822" y="3020862"/>
          <a:ext cx="7707887" cy="2102468"/>
        </p:xfrm>
        <a:graphic>
          <a:graphicData uri="http://schemas.openxmlformats.org/presentationml/2006/ole">
            <mc:AlternateContent xmlns:mc="http://schemas.openxmlformats.org/markup-compatibility/2006">
              <mc:Choice xmlns:v="urn:schemas-microsoft-com:vml" Requires="v">
                <p:oleObj spid="_x0000_s4143" name="Worksheet" r:id="rId4" imgW="5305466" imgH="1343145" progId="Excel.Sheet.12">
                  <p:embed/>
                </p:oleObj>
              </mc:Choice>
              <mc:Fallback>
                <p:oleObj name="Worksheet" r:id="rId4" imgW="5305466" imgH="1343145" progId="Excel.Sheet.12">
                  <p:embed/>
                  <p:pic>
                    <p:nvPicPr>
                      <p:cNvPr id="0" name=""/>
                      <p:cNvPicPr/>
                      <p:nvPr/>
                    </p:nvPicPr>
                    <p:blipFill>
                      <a:blip r:embed="rId5"/>
                      <a:stretch>
                        <a:fillRect/>
                      </a:stretch>
                    </p:blipFill>
                    <p:spPr>
                      <a:xfrm>
                        <a:off x="2282822" y="3020862"/>
                        <a:ext cx="7707887" cy="2102468"/>
                      </a:xfrm>
                      <a:prstGeom prst="rect">
                        <a:avLst/>
                      </a:prstGeom>
                    </p:spPr>
                  </p:pic>
                </p:oleObj>
              </mc:Fallback>
            </mc:AlternateContent>
          </a:graphicData>
        </a:graphic>
      </p:graphicFrame>
      <p:sp>
        <p:nvSpPr>
          <p:cNvPr id="8" name="Slide Number Placeholder 7"/>
          <p:cNvSpPr>
            <a:spLocks noGrp="1"/>
          </p:cNvSpPr>
          <p:nvPr>
            <p:ph type="sldNum" sz="quarter" idx="12"/>
          </p:nvPr>
        </p:nvSpPr>
        <p:spPr/>
        <p:txBody>
          <a:bodyPr/>
          <a:lstStyle/>
          <a:p>
            <a:fld id="{24EDD05A-4EA9-4D34-8ABC-802C9E64F59C}" type="slidenum">
              <a:rPr lang="en-US" smtClean="0"/>
              <a:t>20</a:t>
            </a:fld>
            <a:endParaRPr lang="en-US"/>
          </a:p>
        </p:txBody>
      </p:sp>
    </p:spTree>
    <p:extLst>
      <p:ext uri="{BB962C8B-B14F-4D97-AF65-F5344CB8AC3E}">
        <p14:creationId xmlns:p14="http://schemas.microsoft.com/office/powerpoint/2010/main" val="3875350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t>Member and Branch Services Breakdown</a:t>
            </a:r>
            <a:br>
              <a:rPr lang="en-US" sz="2400" dirty="0"/>
            </a:br>
            <a:r>
              <a:rPr lang="en-US" sz="2400" dirty="0"/>
              <a:t>FY 2017-2018</a:t>
            </a:r>
            <a:br>
              <a:rPr lang="en-US" sz="2400" dirty="0"/>
            </a:br>
            <a:r>
              <a:rPr lang="en-US" sz="2400" dirty="0"/>
              <a:t>With Overhead Allocation</a:t>
            </a:r>
          </a:p>
        </p:txBody>
      </p:sp>
      <p:graphicFrame>
        <p:nvGraphicFramePr>
          <p:cNvPr id="4" name="Content Placeholder 3"/>
          <p:cNvGraphicFramePr>
            <a:graphicFrameLocks noGrp="1" noChangeAspect="1"/>
          </p:cNvGraphicFramePr>
          <p:nvPr>
            <p:ph idx="1"/>
            <p:extLst/>
          </p:nvPr>
        </p:nvGraphicFramePr>
        <p:xfrm>
          <a:off x="2411413" y="2708275"/>
          <a:ext cx="8102600" cy="2051050"/>
        </p:xfrm>
        <a:graphic>
          <a:graphicData uri="http://schemas.openxmlformats.org/presentationml/2006/ole">
            <mc:AlternateContent xmlns:mc="http://schemas.openxmlformats.org/markup-compatibility/2006">
              <mc:Choice xmlns:v="urn:schemas-microsoft-com:vml" Requires="v">
                <p:oleObj spid="_x0000_s5167" name="Worksheet" r:id="rId4" imgW="5305466" imgH="1343145" progId="Excel.Sheet.12">
                  <p:embed/>
                </p:oleObj>
              </mc:Choice>
              <mc:Fallback>
                <p:oleObj name="Worksheet" r:id="rId4" imgW="5305466" imgH="1343145" progId="Excel.Sheet.12">
                  <p:embed/>
                  <p:pic>
                    <p:nvPicPr>
                      <p:cNvPr id="0" name=""/>
                      <p:cNvPicPr/>
                      <p:nvPr/>
                    </p:nvPicPr>
                    <p:blipFill>
                      <a:blip r:embed="rId5"/>
                      <a:stretch>
                        <a:fillRect/>
                      </a:stretch>
                    </p:blipFill>
                    <p:spPr>
                      <a:xfrm>
                        <a:off x="2411413" y="2708275"/>
                        <a:ext cx="8102600" cy="2051050"/>
                      </a:xfrm>
                      <a:prstGeom prst="rect">
                        <a:avLst/>
                      </a:prstGeom>
                    </p:spPr>
                  </p:pic>
                </p:oleObj>
              </mc:Fallback>
            </mc:AlternateContent>
          </a:graphicData>
        </a:graphic>
      </p:graphicFrame>
      <p:sp>
        <p:nvSpPr>
          <p:cNvPr id="7" name="Slide Number Placeholder 6"/>
          <p:cNvSpPr>
            <a:spLocks noGrp="1"/>
          </p:cNvSpPr>
          <p:nvPr>
            <p:ph type="sldNum" sz="quarter" idx="12"/>
          </p:nvPr>
        </p:nvSpPr>
        <p:spPr/>
        <p:txBody>
          <a:bodyPr/>
          <a:lstStyle/>
          <a:p>
            <a:fld id="{24EDD05A-4EA9-4D34-8ABC-802C9E64F59C}" type="slidenum">
              <a:rPr lang="en-US" smtClean="0"/>
              <a:t>21</a:t>
            </a:fld>
            <a:endParaRPr lang="en-US"/>
          </a:p>
        </p:txBody>
      </p:sp>
    </p:spTree>
    <p:extLst>
      <p:ext uri="{BB962C8B-B14F-4D97-AF65-F5344CB8AC3E}">
        <p14:creationId xmlns:p14="http://schemas.microsoft.com/office/powerpoint/2010/main" val="2102667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3163491" y="1271589"/>
          <a:ext cx="6166528" cy="4314825"/>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24EDD05A-4EA9-4D34-8ABC-802C9E64F59C}" type="slidenum">
              <a:rPr lang="en-US" smtClean="0"/>
              <a:t>22</a:t>
            </a:fld>
            <a:endParaRPr lang="en-US"/>
          </a:p>
        </p:txBody>
      </p:sp>
    </p:spTree>
    <p:extLst>
      <p:ext uri="{BB962C8B-B14F-4D97-AF65-F5344CB8AC3E}">
        <p14:creationId xmlns:p14="http://schemas.microsoft.com/office/powerpoint/2010/main" val="3368005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3188495" y="1378745"/>
          <a:ext cx="5815013" cy="41005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24EDD05A-4EA9-4D34-8ABC-802C9E64F59C}" type="slidenum">
              <a:rPr lang="en-US" smtClean="0"/>
              <a:t>23</a:t>
            </a:fld>
            <a:endParaRPr lang="en-US"/>
          </a:p>
        </p:txBody>
      </p:sp>
    </p:spTree>
    <p:extLst>
      <p:ext uri="{BB962C8B-B14F-4D97-AF65-F5344CB8AC3E}">
        <p14:creationId xmlns:p14="http://schemas.microsoft.com/office/powerpoint/2010/main" val="2684679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3486432" y="1092575"/>
          <a:ext cx="5219139" cy="467285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24EDD05A-4EA9-4D34-8ABC-802C9E64F59C}" type="slidenum">
              <a:rPr lang="en-US" smtClean="0"/>
              <a:t>24</a:t>
            </a:fld>
            <a:endParaRPr lang="en-US"/>
          </a:p>
        </p:txBody>
      </p:sp>
    </p:spTree>
    <p:extLst>
      <p:ext uri="{BB962C8B-B14F-4D97-AF65-F5344CB8AC3E}">
        <p14:creationId xmlns:p14="http://schemas.microsoft.com/office/powerpoint/2010/main" val="1357075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
            <a:ext cx="12192000" cy="1528548"/>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dirty="0" err="1">
                <a:solidFill>
                  <a:schemeClr val="bg1"/>
                </a:solidFill>
              </a:rPr>
              <a:t>Esu</a:t>
            </a:r>
            <a:r>
              <a:rPr lang="en-US" sz="2800" dirty="0">
                <a:solidFill>
                  <a:schemeClr val="bg1"/>
                </a:solidFill>
              </a:rPr>
              <a:t> </a:t>
            </a:r>
            <a:r>
              <a:rPr lang="en-US" sz="2800" dirty="0" smtClean="0">
                <a:solidFill>
                  <a:schemeClr val="bg1"/>
                </a:solidFill>
              </a:rPr>
              <a:t>operating income </a:t>
            </a:r>
            <a:r>
              <a:rPr lang="en-US" sz="2800" dirty="0">
                <a:solidFill>
                  <a:schemeClr val="bg1"/>
                </a:solidFill>
              </a:rPr>
              <a:t>by source</a:t>
            </a:r>
          </a:p>
          <a:p>
            <a:pPr algn="ctr">
              <a:defRPr sz="1600" b="1" i="0" u="none" strike="noStrike" kern="1200" cap="all" baseline="0">
                <a:solidFill>
                  <a:prstClr val="black">
                    <a:lumMod val="65000"/>
                    <a:lumOff val="35000"/>
                  </a:prstClr>
                </a:solidFill>
                <a:latin typeface="+mn-lt"/>
                <a:ea typeface="+mn-ea"/>
                <a:cs typeface="+mn-cs"/>
              </a:defRPr>
            </a:pPr>
            <a:r>
              <a:rPr lang="en-US" sz="2800" dirty="0">
                <a:solidFill>
                  <a:schemeClr val="bg1"/>
                </a:solidFill>
              </a:rPr>
              <a:t>unaudited FY 2017-2018</a:t>
            </a:r>
          </a:p>
          <a:p>
            <a:pPr algn="ctr">
              <a:defRPr sz="1600" b="1" i="0" u="none" strike="noStrike" kern="1200" cap="all" baseline="0">
                <a:solidFill>
                  <a:prstClr val="black">
                    <a:lumMod val="65000"/>
                    <a:lumOff val="35000"/>
                  </a:prstClr>
                </a:solidFill>
                <a:latin typeface="+mn-lt"/>
                <a:ea typeface="+mn-ea"/>
                <a:cs typeface="+mn-cs"/>
              </a:defRPr>
            </a:pPr>
            <a:r>
              <a:rPr lang="en-US" sz="2800" dirty="0">
                <a:solidFill>
                  <a:schemeClr val="bg1"/>
                </a:solidFill>
              </a:rPr>
              <a:t>$2,538,598</a:t>
            </a:r>
          </a:p>
        </p:txBody>
      </p:sp>
      <p:graphicFrame>
        <p:nvGraphicFramePr>
          <p:cNvPr id="7" name="Chart 6"/>
          <p:cNvGraphicFramePr>
            <a:graphicFrameLocks/>
          </p:cNvGraphicFramePr>
          <p:nvPr>
            <p:extLst/>
          </p:nvPr>
        </p:nvGraphicFramePr>
        <p:xfrm>
          <a:off x="485774" y="1264024"/>
          <a:ext cx="11220451" cy="552492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EDD05A-4EA9-4D34-8ABC-802C9E64F59C}" type="slidenum">
              <a:rPr lang="en-US" smtClean="0"/>
              <a:t>25</a:t>
            </a:fld>
            <a:endParaRPr lang="en-US"/>
          </a:p>
        </p:txBody>
      </p:sp>
    </p:spTree>
    <p:extLst>
      <p:ext uri="{BB962C8B-B14F-4D97-AF65-F5344CB8AC3E}">
        <p14:creationId xmlns:p14="http://schemas.microsoft.com/office/powerpoint/2010/main" val="2505955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0" y="1"/>
            <a:ext cx="12192000" cy="1142999"/>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dirty="0" smtClean="0">
                <a:solidFill>
                  <a:schemeClr val="bg1"/>
                </a:solidFill>
              </a:rPr>
              <a:t>Dues and patron Revenue National Share and Membership</a:t>
            </a:r>
          </a:p>
          <a:p>
            <a:pPr algn="ctr">
              <a:defRPr sz="1600" b="1" i="0" u="none" strike="noStrike" kern="1200" cap="all" baseline="0">
                <a:solidFill>
                  <a:prstClr val="black">
                    <a:lumMod val="65000"/>
                    <a:lumOff val="35000"/>
                  </a:prstClr>
                </a:solidFill>
                <a:latin typeface="+mn-lt"/>
                <a:ea typeface="+mn-ea"/>
                <a:cs typeface="+mn-cs"/>
              </a:defRPr>
            </a:pPr>
            <a:r>
              <a:rPr lang="en-US" sz="2800" dirty="0" smtClean="0">
                <a:solidFill>
                  <a:schemeClr val="bg1"/>
                </a:solidFill>
              </a:rPr>
              <a:t>2017-2018</a:t>
            </a:r>
            <a:endParaRPr lang="en-US" sz="2800" dirty="0">
              <a:solidFill>
                <a:schemeClr val="bg1"/>
              </a:solidFill>
            </a:endParaRPr>
          </a:p>
        </p:txBody>
      </p:sp>
      <p:graphicFrame>
        <p:nvGraphicFramePr>
          <p:cNvPr id="9" name="Chart 8"/>
          <p:cNvGraphicFramePr>
            <a:graphicFrameLocks/>
          </p:cNvGraphicFramePr>
          <p:nvPr>
            <p:extLst>
              <p:ext uri="{D42A27DB-BD31-4B8C-83A1-F6EECF244321}">
                <p14:modId xmlns:p14="http://schemas.microsoft.com/office/powerpoint/2010/main" val="99222219"/>
              </p:ext>
            </p:extLst>
          </p:nvPr>
        </p:nvGraphicFramePr>
        <p:xfrm>
          <a:off x="172570" y="900953"/>
          <a:ext cx="11846859" cy="582052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EDD05A-4EA9-4D34-8ABC-802C9E64F59C}" type="slidenum">
              <a:rPr lang="en-US" smtClean="0"/>
              <a:t>26</a:t>
            </a:fld>
            <a:endParaRPr lang="en-US"/>
          </a:p>
        </p:txBody>
      </p:sp>
    </p:spTree>
    <p:extLst>
      <p:ext uri="{BB962C8B-B14F-4D97-AF65-F5344CB8AC3E}">
        <p14:creationId xmlns:p14="http://schemas.microsoft.com/office/powerpoint/2010/main" val="1336475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1326776"/>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ESU Operating Expenses</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unaudited actual for </a:t>
            </a:r>
            <a:r>
              <a:rPr lang="en-US" sz="2800" b="1" cap="all" dirty="0" err="1">
                <a:solidFill>
                  <a:schemeClr val="bg1"/>
                </a:solidFill>
              </a:rPr>
              <a:t>fy</a:t>
            </a:r>
            <a:r>
              <a:rPr lang="en-US" sz="2800" b="1" cap="all" dirty="0">
                <a:solidFill>
                  <a:schemeClr val="bg1"/>
                </a:solidFill>
              </a:rPr>
              <a:t> 2017-2018</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$2,531,246</a:t>
            </a:r>
          </a:p>
        </p:txBody>
      </p:sp>
      <p:graphicFrame>
        <p:nvGraphicFramePr>
          <p:cNvPr id="4" name="Chart 3"/>
          <p:cNvGraphicFramePr>
            <a:graphicFrameLocks/>
          </p:cNvGraphicFramePr>
          <p:nvPr>
            <p:extLst>
              <p:ext uri="{D42A27DB-BD31-4B8C-83A1-F6EECF244321}">
                <p14:modId xmlns:p14="http://schemas.microsoft.com/office/powerpoint/2010/main" val="2355427187"/>
              </p:ext>
            </p:extLst>
          </p:nvPr>
        </p:nvGraphicFramePr>
        <p:xfrm>
          <a:off x="470647" y="1326776"/>
          <a:ext cx="11564471" cy="5531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707257435"/>
              </p:ext>
            </p:extLst>
          </p:nvPr>
        </p:nvGraphicFramePr>
        <p:xfrm>
          <a:off x="947738" y="1183341"/>
          <a:ext cx="10296524" cy="567466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fld id="{24EDD05A-4EA9-4D34-8ABC-802C9E64F59C}" type="slidenum">
              <a:rPr lang="en-US" smtClean="0"/>
              <a:t>3</a:t>
            </a:fld>
            <a:endParaRPr lang="en-US"/>
          </a:p>
        </p:txBody>
      </p:sp>
    </p:spTree>
    <p:extLst>
      <p:ext uri="{BB962C8B-B14F-4D97-AF65-F5344CB8AC3E}">
        <p14:creationId xmlns:p14="http://schemas.microsoft.com/office/powerpoint/2010/main" val="2770261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12192000" cy="1528548"/>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dirty="0" err="1">
                <a:solidFill>
                  <a:schemeClr val="bg1"/>
                </a:solidFill>
              </a:rPr>
              <a:t>Esu</a:t>
            </a:r>
            <a:r>
              <a:rPr lang="en-US" sz="2800" dirty="0">
                <a:solidFill>
                  <a:schemeClr val="bg1"/>
                </a:solidFill>
              </a:rPr>
              <a:t> </a:t>
            </a:r>
            <a:r>
              <a:rPr lang="en-US" sz="2800" dirty="0" smtClean="0">
                <a:solidFill>
                  <a:schemeClr val="bg1"/>
                </a:solidFill>
              </a:rPr>
              <a:t>operating income from membership</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dirty="0">
                <a:solidFill>
                  <a:schemeClr val="bg1"/>
                </a:solidFill>
              </a:rPr>
              <a:t>unaudited FY 2017-2018</a:t>
            </a:r>
          </a:p>
          <a:p>
            <a:pPr algn="ctr">
              <a:defRPr sz="1600" b="1" i="0" u="none" strike="noStrike" kern="1200" cap="all" baseline="0">
                <a:solidFill>
                  <a:prstClr val="black">
                    <a:lumMod val="65000"/>
                    <a:lumOff val="35000"/>
                  </a:prstClr>
                </a:solidFill>
                <a:latin typeface="+mn-lt"/>
                <a:ea typeface="+mn-ea"/>
                <a:cs typeface="+mn-cs"/>
              </a:defRPr>
            </a:pPr>
            <a:r>
              <a:rPr lang="en-US" sz="2800" dirty="0" smtClean="0">
                <a:solidFill>
                  <a:schemeClr val="bg1"/>
                </a:solidFill>
              </a:rPr>
              <a:t>$561,307</a:t>
            </a:r>
            <a:endParaRPr lang="en-US" sz="2800" dirty="0">
              <a:solidFill>
                <a:schemeClr val="bg1"/>
              </a:solidFill>
            </a:endParaRPr>
          </a:p>
        </p:txBody>
      </p:sp>
      <p:graphicFrame>
        <p:nvGraphicFramePr>
          <p:cNvPr id="9" name="Chart 8"/>
          <p:cNvGraphicFramePr>
            <a:graphicFrameLocks/>
          </p:cNvGraphicFramePr>
          <p:nvPr>
            <p:extLst>
              <p:ext uri="{D42A27DB-BD31-4B8C-83A1-F6EECF244321}">
                <p14:modId xmlns:p14="http://schemas.microsoft.com/office/powerpoint/2010/main" val="2774218518"/>
              </p:ext>
            </p:extLst>
          </p:nvPr>
        </p:nvGraphicFramePr>
        <p:xfrm>
          <a:off x="485774" y="1624084"/>
          <a:ext cx="11220451" cy="516486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EDD05A-4EA9-4D34-8ABC-802C9E64F59C}" type="slidenum">
              <a:rPr lang="en-US" smtClean="0"/>
              <a:t>4</a:t>
            </a:fld>
            <a:endParaRPr lang="en-US"/>
          </a:p>
        </p:txBody>
      </p:sp>
    </p:spTree>
    <p:extLst>
      <p:ext uri="{BB962C8B-B14F-4D97-AF65-F5344CB8AC3E}">
        <p14:creationId xmlns:p14="http://schemas.microsoft.com/office/powerpoint/2010/main" val="1771374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1326776"/>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ESU Operating </a:t>
            </a:r>
            <a:r>
              <a:rPr lang="en-US" sz="2800" b="1" cap="all" dirty="0" smtClean="0">
                <a:solidFill>
                  <a:schemeClr val="bg1"/>
                </a:solidFill>
              </a:rPr>
              <a:t>Expenses related to branch activities</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unaudited actual for </a:t>
            </a:r>
            <a:r>
              <a:rPr lang="en-US" sz="2800" b="1" cap="all" dirty="0" err="1">
                <a:solidFill>
                  <a:schemeClr val="bg1"/>
                </a:solidFill>
              </a:rPr>
              <a:t>fy</a:t>
            </a:r>
            <a:r>
              <a:rPr lang="en-US" sz="2800" b="1" cap="all" dirty="0">
                <a:solidFill>
                  <a:schemeClr val="bg1"/>
                </a:solidFill>
              </a:rPr>
              <a:t> 2017-2018</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b="1" cap="all" dirty="0" smtClean="0">
                <a:solidFill>
                  <a:schemeClr val="bg1"/>
                </a:solidFill>
              </a:rPr>
              <a:t>$1,022,572</a:t>
            </a:r>
            <a:endParaRPr lang="en-US" sz="2800" b="1" cap="all" dirty="0">
              <a:solidFill>
                <a:schemeClr val="bg1"/>
              </a:solidFill>
            </a:endParaRPr>
          </a:p>
        </p:txBody>
      </p:sp>
      <p:graphicFrame>
        <p:nvGraphicFramePr>
          <p:cNvPr id="4" name="Chart 3"/>
          <p:cNvGraphicFramePr>
            <a:graphicFrameLocks/>
          </p:cNvGraphicFramePr>
          <p:nvPr>
            <p:extLst/>
          </p:nvPr>
        </p:nvGraphicFramePr>
        <p:xfrm>
          <a:off x="470647" y="1326776"/>
          <a:ext cx="11564471" cy="5531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724917008"/>
              </p:ext>
            </p:extLst>
          </p:nvPr>
        </p:nvGraphicFramePr>
        <p:xfrm>
          <a:off x="451791" y="1183340"/>
          <a:ext cx="11058891" cy="567466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fld id="{24EDD05A-4EA9-4D34-8ABC-802C9E64F59C}" type="slidenum">
              <a:rPr lang="en-US" smtClean="0"/>
              <a:t>5</a:t>
            </a:fld>
            <a:endParaRPr lang="en-US"/>
          </a:p>
        </p:txBody>
      </p:sp>
    </p:spTree>
    <p:extLst>
      <p:ext uri="{BB962C8B-B14F-4D97-AF65-F5344CB8AC3E}">
        <p14:creationId xmlns:p14="http://schemas.microsoft.com/office/powerpoint/2010/main" val="2652720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1326776"/>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ESU </a:t>
            </a:r>
            <a:r>
              <a:rPr lang="en-US" sz="2800" b="1" cap="all" dirty="0" smtClean="0">
                <a:solidFill>
                  <a:schemeClr val="bg1"/>
                </a:solidFill>
              </a:rPr>
              <a:t>Branch dues revenue vs branch services Expenses</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b="1" cap="all" dirty="0">
                <a:solidFill>
                  <a:schemeClr val="bg1"/>
                </a:solidFill>
              </a:rPr>
              <a:t>unaudited actual for </a:t>
            </a:r>
            <a:r>
              <a:rPr lang="en-US" sz="2800" b="1" cap="all" dirty="0" err="1">
                <a:solidFill>
                  <a:schemeClr val="bg1"/>
                </a:solidFill>
              </a:rPr>
              <a:t>fy</a:t>
            </a:r>
            <a:r>
              <a:rPr lang="en-US" sz="2800" b="1" cap="all" dirty="0">
                <a:solidFill>
                  <a:schemeClr val="bg1"/>
                </a:solidFill>
              </a:rPr>
              <a:t> 2017-2018</a:t>
            </a:r>
            <a:endParaRPr lang="en-US" sz="2800" dirty="0">
              <a:solidFill>
                <a:schemeClr val="bg1"/>
              </a:solidFill>
            </a:endParaRPr>
          </a:p>
          <a:p>
            <a:pPr algn="ctr">
              <a:defRPr sz="1600" b="1" i="0" u="none" strike="noStrike" kern="1200" cap="all" baseline="0">
                <a:solidFill>
                  <a:prstClr val="black">
                    <a:lumMod val="65000"/>
                    <a:lumOff val="35000"/>
                  </a:prstClr>
                </a:solidFill>
                <a:latin typeface="+mn-lt"/>
                <a:ea typeface="+mn-ea"/>
                <a:cs typeface="+mn-cs"/>
              </a:defRPr>
            </a:pPr>
            <a:r>
              <a:rPr lang="en-US" sz="2800" b="1" cap="all" dirty="0" smtClean="0">
                <a:solidFill>
                  <a:schemeClr val="bg1"/>
                </a:solidFill>
              </a:rPr>
              <a:t>Deficit $140,084</a:t>
            </a:r>
            <a:endParaRPr lang="en-US" sz="2800" b="1" cap="all" dirty="0">
              <a:solidFill>
                <a:schemeClr val="bg1"/>
              </a:solidFill>
            </a:endParaRPr>
          </a:p>
        </p:txBody>
      </p:sp>
      <p:graphicFrame>
        <p:nvGraphicFramePr>
          <p:cNvPr id="4" name="Chart 3"/>
          <p:cNvGraphicFramePr>
            <a:graphicFrameLocks/>
          </p:cNvGraphicFramePr>
          <p:nvPr>
            <p:extLst/>
          </p:nvPr>
        </p:nvGraphicFramePr>
        <p:xfrm>
          <a:off x="470647" y="1326776"/>
          <a:ext cx="11564471" cy="5531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120169666"/>
              </p:ext>
            </p:extLst>
          </p:nvPr>
        </p:nvGraphicFramePr>
        <p:xfrm>
          <a:off x="5067946" y="1583140"/>
          <a:ext cx="7124053" cy="49268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234428631"/>
              </p:ext>
            </p:extLst>
          </p:nvPr>
        </p:nvGraphicFramePr>
        <p:xfrm>
          <a:off x="122586" y="1555717"/>
          <a:ext cx="5733692" cy="5116304"/>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sz="quarter" idx="12"/>
          </p:nvPr>
        </p:nvSpPr>
        <p:spPr/>
        <p:txBody>
          <a:bodyPr/>
          <a:lstStyle/>
          <a:p>
            <a:fld id="{24EDD05A-4EA9-4D34-8ABC-802C9E64F59C}" type="slidenum">
              <a:rPr lang="en-US" smtClean="0"/>
              <a:t>6</a:t>
            </a:fld>
            <a:endParaRPr lang="en-US"/>
          </a:p>
        </p:txBody>
      </p:sp>
    </p:spTree>
    <p:extLst>
      <p:ext uri="{BB962C8B-B14F-4D97-AF65-F5344CB8AC3E}">
        <p14:creationId xmlns:p14="http://schemas.microsoft.com/office/powerpoint/2010/main" val="48244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86934828"/>
              </p:ext>
            </p:extLst>
          </p:nvPr>
        </p:nvGraphicFramePr>
        <p:xfrm>
          <a:off x="268940" y="1326776"/>
          <a:ext cx="11743765" cy="5275729"/>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
            <a:ext cx="12192000" cy="1326776"/>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400" b="0" i="0" u="none" strike="noStrike" kern="1200" spc="0" baseline="0">
                <a:solidFill>
                  <a:prstClr val="black">
                    <a:lumMod val="65000"/>
                    <a:lumOff val="35000"/>
                  </a:prstClr>
                </a:solidFill>
                <a:latin typeface="+mn-lt"/>
                <a:ea typeface="+mn-ea"/>
                <a:cs typeface="+mn-cs"/>
              </a:defRPr>
            </a:pPr>
            <a:r>
              <a:rPr lang="en-US" sz="2800" b="1" dirty="0" smtClean="0">
                <a:solidFill>
                  <a:schemeClr val="bg1"/>
                </a:solidFill>
              </a:rPr>
              <a:t>MEMBERSHIP BY BRANCH AS </a:t>
            </a:r>
            <a:r>
              <a:rPr lang="en-US" sz="2800" b="1" dirty="0">
                <a:solidFill>
                  <a:schemeClr val="bg1"/>
                </a:solidFill>
              </a:rPr>
              <a:t>OF JUNE 30, 2018</a:t>
            </a:r>
          </a:p>
          <a:p>
            <a:pPr algn="ctr">
              <a:defRPr sz="1400" b="0" i="0" u="none" strike="noStrike" kern="1200" spc="0" baseline="0">
                <a:solidFill>
                  <a:prstClr val="black">
                    <a:lumMod val="65000"/>
                    <a:lumOff val="35000"/>
                  </a:prstClr>
                </a:solidFill>
                <a:latin typeface="+mn-lt"/>
                <a:ea typeface="+mn-ea"/>
                <a:cs typeface="+mn-cs"/>
              </a:defRPr>
            </a:pPr>
            <a:r>
              <a:rPr lang="en-US" sz="2800" b="1" dirty="0">
                <a:solidFill>
                  <a:schemeClr val="bg1"/>
                </a:solidFill>
              </a:rPr>
              <a:t>4,432 MEMBERS</a:t>
            </a:r>
          </a:p>
        </p:txBody>
      </p:sp>
      <p:sp>
        <p:nvSpPr>
          <p:cNvPr id="7" name="Slide Number Placeholder 6"/>
          <p:cNvSpPr>
            <a:spLocks noGrp="1"/>
          </p:cNvSpPr>
          <p:nvPr>
            <p:ph type="sldNum" sz="quarter" idx="12"/>
          </p:nvPr>
        </p:nvSpPr>
        <p:spPr/>
        <p:txBody>
          <a:bodyPr/>
          <a:lstStyle/>
          <a:p>
            <a:fld id="{24EDD05A-4EA9-4D34-8ABC-802C9E64F59C}" type="slidenum">
              <a:rPr lang="en-US" smtClean="0"/>
              <a:t>7</a:t>
            </a:fld>
            <a:endParaRPr lang="en-US"/>
          </a:p>
        </p:txBody>
      </p:sp>
    </p:spTree>
    <p:extLst>
      <p:ext uri="{BB962C8B-B14F-4D97-AF65-F5344CB8AC3E}">
        <p14:creationId xmlns:p14="http://schemas.microsoft.com/office/powerpoint/2010/main" val="1594496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42999"/>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sz="1400" b="0" i="0" u="none" strike="noStrike" kern="1200" spc="0" baseline="0">
                <a:solidFill>
                  <a:sysClr val="windowText" lastClr="000000">
                    <a:lumMod val="65000"/>
                    <a:lumOff val="35000"/>
                  </a:sysClr>
                </a:solidFill>
                <a:latin typeface="+mn-lt"/>
                <a:ea typeface="+mn-ea"/>
                <a:cs typeface="+mn-cs"/>
              </a:defRPr>
            </a:pPr>
            <a:r>
              <a:rPr lang="en-US" sz="2800" b="1" dirty="0" smtClean="0">
                <a:solidFill>
                  <a:schemeClr val="bg1"/>
                </a:solidFill>
              </a:rPr>
              <a:t>BRANCH ASSETS AS OF JUNE 30, 2017 (MOST RECENT DATA)</a:t>
            </a:r>
          </a:p>
          <a:p>
            <a:pPr lvl="0" algn="ctr">
              <a:defRPr sz="1400" b="0" i="0" u="none" strike="noStrike" kern="1200" spc="0" baseline="0">
                <a:solidFill>
                  <a:sysClr val="windowText" lastClr="000000">
                    <a:lumMod val="65000"/>
                    <a:lumOff val="35000"/>
                  </a:sysClr>
                </a:solidFill>
                <a:latin typeface="+mn-lt"/>
                <a:ea typeface="+mn-ea"/>
                <a:cs typeface="+mn-cs"/>
              </a:defRPr>
            </a:pPr>
            <a:r>
              <a:rPr lang="en-US" sz="2800" b="1" dirty="0" smtClean="0">
                <a:solidFill>
                  <a:schemeClr val="bg1"/>
                </a:solidFill>
              </a:rPr>
              <a:t>$6,600,308</a:t>
            </a:r>
            <a:endParaRPr lang="en-US" sz="2800" dirty="0">
              <a:solidFill>
                <a:schemeClr val="bg1"/>
              </a:solidFill>
            </a:endParaRPr>
          </a:p>
        </p:txBody>
      </p:sp>
      <p:graphicFrame>
        <p:nvGraphicFramePr>
          <p:cNvPr id="7" name="Chart 6"/>
          <p:cNvGraphicFramePr>
            <a:graphicFrameLocks/>
          </p:cNvGraphicFramePr>
          <p:nvPr>
            <p:extLst>
              <p:ext uri="{D42A27DB-BD31-4B8C-83A1-F6EECF244321}">
                <p14:modId xmlns:p14="http://schemas.microsoft.com/office/powerpoint/2010/main" val="2210351155"/>
              </p:ext>
            </p:extLst>
          </p:nvPr>
        </p:nvGraphicFramePr>
        <p:xfrm>
          <a:off x="0" y="1142999"/>
          <a:ext cx="11806517" cy="5319794"/>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24EDD05A-4EA9-4D34-8ABC-802C9E64F59C}" type="slidenum">
              <a:rPr lang="en-US" smtClean="0"/>
              <a:t>8</a:t>
            </a:fld>
            <a:endParaRPr lang="en-US"/>
          </a:p>
        </p:txBody>
      </p:sp>
    </p:spTree>
    <p:extLst>
      <p:ext uri="{BB962C8B-B14F-4D97-AF65-F5344CB8AC3E}">
        <p14:creationId xmlns:p14="http://schemas.microsoft.com/office/powerpoint/2010/main" val="2460290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77527570"/>
              </p:ext>
            </p:extLst>
          </p:nvPr>
        </p:nvGraphicFramePr>
        <p:xfrm>
          <a:off x="806824" y="1326776"/>
          <a:ext cx="10421470" cy="503368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1"/>
            <a:ext cx="12192000" cy="1142999"/>
          </a:xfrm>
          <a:prstGeom prst="rect">
            <a:avLst/>
          </a:prstGeom>
          <a:solidFill>
            <a:srgbClr val="002060"/>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sz="1600" b="1" i="0" u="none" strike="noStrike" kern="1200" cap="all" baseline="0">
                <a:solidFill>
                  <a:prstClr val="black">
                    <a:lumMod val="65000"/>
                    <a:lumOff val="35000"/>
                  </a:prstClr>
                </a:solidFill>
                <a:latin typeface="+mn-lt"/>
                <a:ea typeface="+mn-ea"/>
                <a:cs typeface="+mn-cs"/>
              </a:defRPr>
            </a:pPr>
            <a:r>
              <a:rPr lang="en-US" sz="2800" dirty="0" smtClean="0">
                <a:solidFill>
                  <a:schemeClr val="bg1"/>
                </a:solidFill>
              </a:rPr>
              <a:t>membership dues revenue national share</a:t>
            </a:r>
            <a:endParaRPr lang="en-US" sz="2800" dirty="0">
              <a:solidFill>
                <a:schemeClr val="bg1"/>
              </a:solidFill>
            </a:endParaRPr>
          </a:p>
        </p:txBody>
      </p:sp>
      <p:sp>
        <p:nvSpPr>
          <p:cNvPr id="7" name="Slide Number Placeholder 6"/>
          <p:cNvSpPr>
            <a:spLocks noGrp="1"/>
          </p:cNvSpPr>
          <p:nvPr>
            <p:ph type="sldNum" sz="quarter" idx="12"/>
          </p:nvPr>
        </p:nvSpPr>
        <p:spPr/>
        <p:txBody>
          <a:bodyPr/>
          <a:lstStyle/>
          <a:p>
            <a:fld id="{24EDD05A-4EA9-4D34-8ABC-802C9E64F59C}" type="slidenum">
              <a:rPr lang="en-US" smtClean="0"/>
              <a:t>9</a:t>
            </a:fld>
            <a:endParaRPr lang="en-US"/>
          </a:p>
        </p:txBody>
      </p:sp>
    </p:spTree>
    <p:extLst>
      <p:ext uri="{BB962C8B-B14F-4D97-AF65-F5344CB8AC3E}">
        <p14:creationId xmlns:p14="http://schemas.microsoft.com/office/powerpoint/2010/main" val="2967753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TotalTime>
  <Words>656</Words>
  <Application>Microsoft Office PowerPoint</Application>
  <PresentationFormat>Widescreen</PresentationFormat>
  <Paragraphs>212</Paragraphs>
  <Slides>26</Slides>
  <Notes>3</Notes>
  <HiddenSlides>9</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Calibri</vt:lpstr>
      <vt:lpstr>Calibri Light</vt:lpstr>
      <vt:lpstr>Office Theme</vt:lpstr>
      <vt:lpstr>Worksheet</vt:lpstr>
      <vt:lpstr>National - Branch Relations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Member and Branch Services Breakdown FY 2017-2018 No Overhead</vt:lpstr>
      <vt:lpstr>Member and Branch Services Breakdown FY 2017-2018 With Overhead Allocation</vt:lpstr>
      <vt:lpstr>PowerPoint Presentation</vt:lpstr>
      <vt:lpstr>PowerPoint Presentation</vt:lpstr>
      <vt:lpstr>PowerPoint Presentation</vt:lpstr>
      <vt:lpstr>PowerPoint Presentation</vt:lpstr>
      <vt:lpstr>PowerPoint Presentation</vt:lpstr>
    </vt:vector>
  </TitlesOfParts>
  <Company>PCs for People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Rossana Ivanova</dc:creator>
  <cp:lastModifiedBy>Rossana Ivanova</cp:lastModifiedBy>
  <cp:revision>75</cp:revision>
  <cp:lastPrinted>2018-09-20T16:57:05Z</cp:lastPrinted>
  <dcterms:created xsi:type="dcterms:W3CDTF">2018-09-17T20:57:15Z</dcterms:created>
  <dcterms:modified xsi:type="dcterms:W3CDTF">2018-11-14T19:52:54Z</dcterms:modified>
</cp:coreProperties>
</file>