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Titillium Web"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36c4ee65f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36c4ee65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b="1">
                <a:solidFill>
                  <a:srgbClr val="222222"/>
                </a:solidFill>
                <a:highlight>
                  <a:srgbClr val="FFFFFF"/>
                </a:highlight>
              </a:rPr>
              <a:t>Five Sisters Of Kintail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2ef99284e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2ef99284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Zoe - description, Colin - process and making mistakes, Rachel McCrum- translation, Damon - comic &amp; stories, Russ Jones - what if?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6c4ee65f_1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36c4ee65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2ef99284e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2ef99284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2ef99284e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2ef9928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36c4ee65f_0_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36c4ee65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Ian Hamilton Finlay - avant gardener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36c4ee65f_0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36c4ee65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36c4ee65f_1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36c4ee65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6c4ee65f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6c4ee65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Ceilidh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6c4ee65f_0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6c4ee65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36c4ee65f_1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36c4ee65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36c4ee65f_0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36c4ee65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36c4ee65f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36c4ee65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of three sisters, Glen Coe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36c4ee65f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36c4ee65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2ef99284e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2ef99284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745800"/>
          </a:xfrm>
          <a:prstGeom prst="rect">
            <a:avLst/>
          </a:prstGeom>
          <a:solidFill>
            <a:srgbClr val="FF0040">
              <a:alpha val="8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9000" y="1920450"/>
            <a:ext cx="54300" cy="119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txBox="1">
            <a:spLocks noGrp="1"/>
          </p:cNvSpPr>
          <p:nvPr>
            <p:ph type="ctrTitle"/>
          </p:nvPr>
        </p:nvSpPr>
        <p:spPr>
          <a:xfrm>
            <a:off x="685800" y="1915625"/>
            <a:ext cx="5412300" cy="11598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4800">
                <a:solidFill>
                  <a:srgbClr val="FFFFFF"/>
                </a:solidFill>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TITLE_ONLY_1_1_1">
    <p:spTree>
      <p:nvGrpSpPr>
        <p:cNvPr id="1" name="Shape 61"/>
        <p:cNvGrpSpPr/>
        <p:nvPr/>
      </p:nvGrpSpPr>
      <p:grpSpPr>
        <a:xfrm>
          <a:off x="0" y="0"/>
          <a:ext cx="0" cy="0"/>
          <a:chOff x="0" y="0"/>
          <a:chExt cx="0" cy="0"/>
        </a:xfrm>
      </p:grpSpPr>
      <p:sp>
        <p:nvSpPr>
          <p:cNvPr id="62" name="Google Shape;62;p11"/>
          <p:cNvSpPr/>
          <p:nvPr/>
        </p:nvSpPr>
        <p:spPr>
          <a:xfrm>
            <a:off x="0" y="0"/>
            <a:ext cx="2292000" cy="5143500"/>
          </a:xfrm>
          <a:prstGeom prst="rect">
            <a:avLst/>
          </a:prstGeom>
          <a:solidFill>
            <a:srgbClr val="FF0040">
              <a:alpha val="8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2"/>
          <p:cNvSpPr txBox="1">
            <a:spLocks noGrp="1"/>
          </p:cNvSpPr>
          <p:nvPr>
            <p:ph type="body" idx="1"/>
          </p:nvPr>
        </p:nvSpPr>
        <p:spPr>
          <a:xfrm>
            <a:off x="633300" y="4285675"/>
            <a:ext cx="80535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400"/>
              <a:buNone/>
              <a:defRPr sz="1400"/>
            </a:lvl1pPr>
          </a:lstStyle>
          <a:p>
            <a:endParaRPr/>
          </a:p>
        </p:txBody>
      </p:sp>
      <p:sp>
        <p:nvSpPr>
          <p:cNvPr id="66" name="Google Shape;66;p12"/>
          <p:cNvSpPr/>
          <p:nvPr/>
        </p:nvSpPr>
        <p:spPr>
          <a:xfrm>
            <a:off x="579000" y="4467900"/>
            <a:ext cx="54300" cy="6756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2"/>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3"/>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72"/>
        <p:cNvGrpSpPr/>
        <p:nvPr/>
      </p:nvGrpSpPr>
      <p:grpSpPr>
        <a:xfrm>
          <a:off x="0" y="0"/>
          <a:ext cx="0" cy="0"/>
          <a:chOff x="0" y="0"/>
          <a:chExt cx="0" cy="0"/>
        </a:xfrm>
      </p:grpSpPr>
      <p:sp>
        <p:nvSpPr>
          <p:cNvPr id="73" name="Google Shape;73;p14"/>
          <p:cNvSpPr/>
          <p:nvPr/>
        </p:nvSpPr>
        <p:spPr>
          <a:xfrm>
            <a:off x="0" y="0"/>
            <a:ext cx="9144000" cy="259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0" y="0"/>
            <a:ext cx="9144000" cy="37458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79000" y="1722000"/>
            <a:ext cx="54300" cy="136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6" name="Google Shape;16;p3"/>
          <p:cNvSpPr txBox="1">
            <a:spLocks noGrp="1"/>
          </p:cNvSpPr>
          <p:nvPr>
            <p:ph type="ctrTitle"/>
          </p:nvPr>
        </p:nvSpPr>
        <p:spPr>
          <a:xfrm>
            <a:off x="826350" y="1519225"/>
            <a:ext cx="4638300" cy="1159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17" name="Google Shape;17;p3"/>
          <p:cNvSpPr txBox="1">
            <a:spLocks noGrp="1"/>
          </p:cNvSpPr>
          <p:nvPr>
            <p:ph type="subTitle" idx="1"/>
          </p:nvPr>
        </p:nvSpPr>
        <p:spPr>
          <a:xfrm>
            <a:off x="826350" y="2763850"/>
            <a:ext cx="7632000" cy="7848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800"/>
              <a:buNone/>
              <a:defRPr>
                <a:solidFill>
                  <a:srgbClr val="000000"/>
                </a:solidFill>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a:endParaRPr/>
          </a:p>
        </p:txBody>
      </p:sp>
      <p:sp>
        <p:nvSpPr>
          <p:cNvPr id="18" name="Google Shape;18;p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0" y="-9750"/>
            <a:ext cx="7726800" cy="51630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1261050" y="1058150"/>
            <a:ext cx="5404500" cy="27444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0"/>
              </a:spcBef>
              <a:spcAft>
                <a:spcPts val="0"/>
              </a:spcAft>
              <a:buClr>
                <a:srgbClr val="FFFFFF"/>
              </a:buClr>
              <a:buSzPts val="3000"/>
              <a:buChar char="▫"/>
              <a:defRPr sz="3000" i="1">
                <a:solidFill>
                  <a:srgbClr val="FFFFFF"/>
                </a:solidFill>
              </a:defRPr>
            </a:lvl2pPr>
            <a:lvl3pPr marL="1371600" lvl="2" indent="-419100" rtl="0">
              <a:spcBef>
                <a:spcPts val="0"/>
              </a:spcBef>
              <a:spcAft>
                <a:spcPts val="0"/>
              </a:spcAft>
              <a:buClr>
                <a:srgbClr val="FFFFFF"/>
              </a:buClr>
              <a:buSzPts val="3000"/>
              <a:buChar char="▸"/>
              <a:defRPr sz="3000" i="1">
                <a:solidFill>
                  <a:srgbClr val="FFFFFF"/>
                </a:solidFill>
              </a:defRPr>
            </a:lvl3pPr>
            <a:lvl4pPr marL="1828800" lvl="3" indent="-419100" rtl="0">
              <a:spcBef>
                <a:spcPts val="0"/>
              </a:spcBef>
              <a:spcAft>
                <a:spcPts val="0"/>
              </a:spcAft>
              <a:buClr>
                <a:srgbClr val="FFFFFF"/>
              </a:buClr>
              <a:buSzPts val="3000"/>
              <a:buChar char="▹"/>
              <a:defRPr sz="3000" i="1">
                <a:solidFill>
                  <a:srgbClr val="FFFFFF"/>
                </a:solidFill>
              </a:defRPr>
            </a:lvl4pPr>
            <a:lvl5pPr marL="2286000" lvl="4" indent="-419100" rtl="0">
              <a:spcBef>
                <a:spcPts val="0"/>
              </a:spcBef>
              <a:spcAft>
                <a:spcPts val="0"/>
              </a:spcAft>
              <a:buClr>
                <a:srgbClr val="FFFFFF"/>
              </a:buClr>
              <a:buSzPts val="3000"/>
              <a:buChar char="▹"/>
              <a:defRPr sz="3000" i="1">
                <a:solidFill>
                  <a:srgbClr val="FFFFFF"/>
                </a:solidFill>
              </a:defRPr>
            </a:lvl5pPr>
            <a:lvl6pPr marL="2743200" lvl="5" indent="-419100" rtl="0">
              <a:spcBef>
                <a:spcPts val="0"/>
              </a:spcBef>
              <a:spcAft>
                <a:spcPts val="0"/>
              </a:spcAft>
              <a:buClr>
                <a:srgbClr val="FFFFFF"/>
              </a:buClr>
              <a:buSzPts val="3000"/>
              <a:buChar char="▹"/>
              <a:defRPr sz="3000" i="1">
                <a:solidFill>
                  <a:srgbClr val="FFFFFF"/>
                </a:solidFill>
              </a:defRPr>
            </a:lvl6pPr>
            <a:lvl7pPr marL="3200400" lvl="6" indent="-419100" rtl="0">
              <a:spcBef>
                <a:spcPts val="0"/>
              </a:spcBef>
              <a:spcAft>
                <a:spcPts val="0"/>
              </a:spcAft>
              <a:buClr>
                <a:srgbClr val="FFFFFF"/>
              </a:buClr>
              <a:buSzPts val="3000"/>
              <a:buChar char="▹"/>
              <a:defRPr sz="3000" i="1">
                <a:solidFill>
                  <a:srgbClr val="FFFFFF"/>
                </a:solidFill>
              </a:defRPr>
            </a:lvl7pPr>
            <a:lvl8pPr marL="3657600" lvl="7" indent="-419100" rtl="0">
              <a:spcBef>
                <a:spcPts val="0"/>
              </a:spcBef>
              <a:spcAft>
                <a:spcPts val="0"/>
              </a:spcAft>
              <a:buClr>
                <a:srgbClr val="FFFFFF"/>
              </a:buClr>
              <a:buSzPts val="3000"/>
              <a:buChar char="▹"/>
              <a:defRPr sz="3000" i="1">
                <a:solidFill>
                  <a:srgbClr val="FFFFFF"/>
                </a:solidFill>
              </a:defRPr>
            </a:lvl8pPr>
            <a:lvl9pPr marL="4114800" lvl="8" indent="-419100">
              <a:spcBef>
                <a:spcPts val="0"/>
              </a:spcBef>
              <a:spcAft>
                <a:spcPts val="0"/>
              </a:spcAft>
              <a:buClr>
                <a:srgbClr val="FFFFFF"/>
              </a:buClr>
              <a:buSzPts val="3000"/>
              <a:buChar char="▹"/>
              <a:defRPr sz="3000" i="1">
                <a:solidFill>
                  <a:srgbClr val="FFFFFF"/>
                </a:solidFill>
              </a:defRPr>
            </a:lvl9pPr>
          </a:lstStyle>
          <a:p>
            <a:endParaRPr/>
          </a:p>
        </p:txBody>
      </p:sp>
      <p:sp>
        <p:nvSpPr>
          <p:cNvPr id="22" name="Google Shape;22;p4"/>
          <p:cNvSpPr txBox="1"/>
          <p:nvPr/>
        </p:nvSpPr>
        <p:spPr>
          <a:xfrm>
            <a:off x="439873" y="742344"/>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FFFFFF"/>
                </a:solidFill>
              </a:rPr>
              <a:t>“</a:t>
            </a:r>
            <a:endParaRPr sz="9600" b="1">
              <a:solidFill>
                <a:srgbClr val="FFFFFF"/>
              </a:solidFill>
            </a:endParaRPr>
          </a:p>
        </p:txBody>
      </p:sp>
      <p:sp>
        <p:nvSpPr>
          <p:cNvPr id="23" name="Google Shape;23;p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5"/>
          <p:cNvSpPr txBox="1">
            <a:spLocks noGrp="1"/>
          </p:cNvSpPr>
          <p:nvPr>
            <p:ph type="body" idx="1"/>
          </p:nvPr>
        </p:nvSpPr>
        <p:spPr>
          <a:xfrm>
            <a:off x="844425" y="1586325"/>
            <a:ext cx="5971500" cy="31485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7" name="Google Shape;27;p5"/>
          <p:cNvSpPr/>
          <p:nvPr/>
        </p:nvSpPr>
        <p:spPr>
          <a:xfrm>
            <a:off x="579000" y="579000"/>
            <a:ext cx="54300" cy="6756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2" name="Google Shape;32;p6"/>
          <p:cNvSpPr txBox="1">
            <a:spLocks noGrp="1"/>
          </p:cNvSpPr>
          <p:nvPr>
            <p:ph type="body" idx="1"/>
          </p:nvPr>
        </p:nvSpPr>
        <p:spPr>
          <a:xfrm>
            <a:off x="844425" y="1584700"/>
            <a:ext cx="3267300" cy="3219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3" name="Google Shape;33;p6"/>
          <p:cNvSpPr txBox="1">
            <a:spLocks noGrp="1"/>
          </p:cNvSpPr>
          <p:nvPr>
            <p:ph type="body" idx="2"/>
          </p:nvPr>
        </p:nvSpPr>
        <p:spPr>
          <a:xfrm>
            <a:off x="4308498" y="1584700"/>
            <a:ext cx="3267300" cy="3219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6"/>
          <p:cNvSpPr/>
          <p:nvPr/>
        </p:nvSpPr>
        <p:spPr>
          <a:xfrm>
            <a:off x="579000" y="579000"/>
            <a:ext cx="54300" cy="6756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9" name="Google Shape;39;p7"/>
          <p:cNvSpPr txBox="1">
            <a:spLocks noGrp="1"/>
          </p:cNvSpPr>
          <p:nvPr>
            <p:ph type="body" idx="1"/>
          </p:nvPr>
        </p:nvSpPr>
        <p:spPr>
          <a:xfrm>
            <a:off x="844425" y="1610450"/>
            <a:ext cx="2257200" cy="33153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0" name="Google Shape;40;p7"/>
          <p:cNvSpPr txBox="1">
            <a:spLocks noGrp="1"/>
          </p:cNvSpPr>
          <p:nvPr>
            <p:ph type="body" idx="2"/>
          </p:nvPr>
        </p:nvSpPr>
        <p:spPr>
          <a:xfrm>
            <a:off x="3217286" y="1610450"/>
            <a:ext cx="2257200" cy="33153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1" name="Google Shape;41;p7"/>
          <p:cNvSpPr txBox="1">
            <a:spLocks noGrp="1"/>
          </p:cNvSpPr>
          <p:nvPr>
            <p:ph type="body" idx="3"/>
          </p:nvPr>
        </p:nvSpPr>
        <p:spPr>
          <a:xfrm>
            <a:off x="5590146" y="1610450"/>
            <a:ext cx="2257200" cy="33153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2" name="Google Shape;42;p7"/>
          <p:cNvSpPr/>
          <p:nvPr/>
        </p:nvSpPr>
        <p:spPr>
          <a:xfrm>
            <a:off x="579000" y="579000"/>
            <a:ext cx="54300" cy="6756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8"/>
          <p:cNvSpPr/>
          <p:nvPr/>
        </p:nvSpPr>
        <p:spPr>
          <a:xfrm>
            <a:off x="579000" y="579000"/>
            <a:ext cx="54300" cy="6756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color">
  <p:cSld name="TITLE_ONLY_1">
    <p:spTree>
      <p:nvGrpSpPr>
        <p:cNvPr id="1" name="Shape 50"/>
        <p:cNvGrpSpPr/>
        <p:nvPr/>
      </p:nvGrpSpPr>
      <p:grpSpPr>
        <a:xfrm>
          <a:off x="0" y="0"/>
          <a:ext cx="0" cy="0"/>
          <a:chOff x="0" y="0"/>
          <a:chExt cx="0" cy="0"/>
        </a:xfrm>
      </p:grpSpPr>
      <p:sp>
        <p:nvSpPr>
          <p:cNvPr id="51" name="Google Shape;51;p9"/>
          <p:cNvSpPr/>
          <p:nvPr/>
        </p:nvSpPr>
        <p:spPr>
          <a:xfrm>
            <a:off x="0" y="0"/>
            <a:ext cx="9144000" cy="37458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600"/>
              <a:buNone/>
              <a:defRPr>
                <a:solidFill>
                  <a:srgbClr val="FFFFFF"/>
                </a:solidFill>
              </a:defRPr>
            </a:lvl1pPr>
            <a:lvl2pPr lvl="1" rtl="0">
              <a:spcBef>
                <a:spcPts val="0"/>
              </a:spcBef>
              <a:spcAft>
                <a:spcPts val="0"/>
              </a:spcAft>
              <a:buClr>
                <a:srgbClr val="FFFFFF"/>
              </a:buClr>
              <a:buSzPts val="2600"/>
              <a:buNone/>
              <a:defRPr>
                <a:solidFill>
                  <a:srgbClr val="FFFFFF"/>
                </a:solidFill>
              </a:defRPr>
            </a:lvl2pPr>
            <a:lvl3pPr lvl="2" rtl="0">
              <a:spcBef>
                <a:spcPts val="0"/>
              </a:spcBef>
              <a:spcAft>
                <a:spcPts val="0"/>
              </a:spcAft>
              <a:buClr>
                <a:srgbClr val="FFFFFF"/>
              </a:buClr>
              <a:buSzPts val="2600"/>
              <a:buNone/>
              <a:defRPr>
                <a:solidFill>
                  <a:srgbClr val="FFFFFF"/>
                </a:solidFill>
              </a:defRPr>
            </a:lvl3pPr>
            <a:lvl4pPr lvl="3" rtl="0">
              <a:spcBef>
                <a:spcPts val="0"/>
              </a:spcBef>
              <a:spcAft>
                <a:spcPts val="0"/>
              </a:spcAft>
              <a:buClr>
                <a:srgbClr val="FFFFFF"/>
              </a:buClr>
              <a:buSzPts val="2600"/>
              <a:buNone/>
              <a:defRPr>
                <a:solidFill>
                  <a:srgbClr val="FFFFFF"/>
                </a:solidFill>
              </a:defRPr>
            </a:lvl4pPr>
            <a:lvl5pPr lvl="4" rtl="0">
              <a:spcBef>
                <a:spcPts val="0"/>
              </a:spcBef>
              <a:spcAft>
                <a:spcPts val="0"/>
              </a:spcAft>
              <a:buClr>
                <a:srgbClr val="FFFFFF"/>
              </a:buClr>
              <a:buSzPts val="2600"/>
              <a:buNone/>
              <a:defRPr>
                <a:solidFill>
                  <a:srgbClr val="FFFFFF"/>
                </a:solidFill>
              </a:defRPr>
            </a:lvl5pPr>
            <a:lvl6pPr lvl="5" rtl="0">
              <a:spcBef>
                <a:spcPts val="0"/>
              </a:spcBef>
              <a:spcAft>
                <a:spcPts val="0"/>
              </a:spcAft>
              <a:buClr>
                <a:srgbClr val="FFFFFF"/>
              </a:buClr>
              <a:buSzPts val="2600"/>
              <a:buNone/>
              <a:defRPr>
                <a:solidFill>
                  <a:srgbClr val="FFFFFF"/>
                </a:solidFill>
              </a:defRPr>
            </a:lvl6pPr>
            <a:lvl7pPr lvl="6" rtl="0">
              <a:spcBef>
                <a:spcPts val="0"/>
              </a:spcBef>
              <a:spcAft>
                <a:spcPts val="0"/>
              </a:spcAft>
              <a:buClr>
                <a:srgbClr val="FFFFFF"/>
              </a:buClr>
              <a:buSzPts val="2600"/>
              <a:buNone/>
              <a:defRPr>
                <a:solidFill>
                  <a:srgbClr val="FFFFFF"/>
                </a:solidFill>
              </a:defRPr>
            </a:lvl7pPr>
            <a:lvl8pPr lvl="7" rtl="0">
              <a:spcBef>
                <a:spcPts val="0"/>
              </a:spcBef>
              <a:spcAft>
                <a:spcPts val="0"/>
              </a:spcAft>
              <a:buClr>
                <a:srgbClr val="FFFFFF"/>
              </a:buClr>
              <a:buSzPts val="2600"/>
              <a:buNone/>
              <a:defRPr>
                <a:solidFill>
                  <a:srgbClr val="FFFFFF"/>
                </a:solidFill>
              </a:defRPr>
            </a:lvl8pPr>
            <a:lvl9pPr lvl="8" rtl="0">
              <a:spcBef>
                <a:spcPts val="0"/>
              </a:spcBef>
              <a:spcAft>
                <a:spcPts val="0"/>
              </a:spcAft>
              <a:buClr>
                <a:srgbClr val="FFFFFF"/>
              </a:buClr>
              <a:buSzPts val="2600"/>
              <a:buNone/>
              <a:defRPr>
                <a:solidFill>
                  <a:srgbClr val="FFFFFF"/>
                </a:solidFill>
              </a:defRPr>
            </a:lvl9pPr>
          </a:lstStyle>
          <a:p>
            <a:endParaRPr/>
          </a:p>
        </p:txBody>
      </p:sp>
      <p:sp>
        <p:nvSpPr>
          <p:cNvPr id="53" name="Google Shape;53;p9"/>
          <p:cNvSpPr/>
          <p:nvPr/>
        </p:nvSpPr>
        <p:spPr>
          <a:xfrm>
            <a:off x="579000" y="579000"/>
            <a:ext cx="54300" cy="67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 name="Google Shape;54;p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half">
  <p:cSld name="TITLE_ONLY_1_1">
    <p:spTree>
      <p:nvGrpSpPr>
        <p:cNvPr id="1" name="Shape 55"/>
        <p:cNvGrpSpPr/>
        <p:nvPr/>
      </p:nvGrpSpPr>
      <p:grpSpPr>
        <a:xfrm>
          <a:off x="0" y="0"/>
          <a:ext cx="0" cy="0"/>
          <a:chOff x="0" y="0"/>
          <a:chExt cx="0" cy="0"/>
        </a:xfrm>
      </p:grpSpPr>
      <p:sp>
        <p:nvSpPr>
          <p:cNvPr id="56" name="Google Shape;56;p10"/>
          <p:cNvSpPr/>
          <p:nvPr/>
        </p:nvSpPr>
        <p:spPr>
          <a:xfrm>
            <a:off x="0" y="0"/>
            <a:ext cx="45780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600"/>
              <a:buNone/>
              <a:defRPr>
                <a:solidFill>
                  <a:srgbClr val="FFFFFF"/>
                </a:solidFill>
              </a:defRPr>
            </a:lvl1pPr>
            <a:lvl2pPr lvl="1" rtl="0">
              <a:spcBef>
                <a:spcPts val="0"/>
              </a:spcBef>
              <a:spcAft>
                <a:spcPts val="0"/>
              </a:spcAft>
              <a:buClr>
                <a:srgbClr val="FFFFFF"/>
              </a:buClr>
              <a:buSzPts val="2600"/>
              <a:buNone/>
              <a:defRPr>
                <a:solidFill>
                  <a:srgbClr val="FFFFFF"/>
                </a:solidFill>
              </a:defRPr>
            </a:lvl2pPr>
            <a:lvl3pPr lvl="2" rtl="0">
              <a:spcBef>
                <a:spcPts val="0"/>
              </a:spcBef>
              <a:spcAft>
                <a:spcPts val="0"/>
              </a:spcAft>
              <a:buClr>
                <a:srgbClr val="FFFFFF"/>
              </a:buClr>
              <a:buSzPts val="2600"/>
              <a:buNone/>
              <a:defRPr>
                <a:solidFill>
                  <a:srgbClr val="FFFFFF"/>
                </a:solidFill>
              </a:defRPr>
            </a:lvl3pPr>
            <a:lvl4pPr lvl="3" rtl="0">
              <a:spcBef>
                <a:spcPts val="0"/>
              </a:spcBef>
              <a:spcAft>
                <a:spcPts val="0"/>
              </a:spcAft>
              <a:buClr>
                <a:srgbClr val="FFFFFF"/>
              </a:buClr>
              <a:buSzPts val="2600"/>
              <a:buNone/>
              <a:defRPr>
                <a:solidFill>
                  <a:srgbClr val="FFFFFF"/>
                </a:solidFill>
              </a:defRPr>
            </a:lvl4pPr>
            <a:lvl5pPr lvl="4" rtl="0">
              <a:spcBef>
                <a:spcPts val="0"/>
              </a:spcBef>
              <a:spcAft>
                <a:spcPts val="0"/>
              </a:spcAft>
              <a:buClr>
                <a:srgbClr val="FFFFFF"/>
              </a:buClr>
              <a:buSzPts val="2600"/>
              <a:buNone/>
              <a:defRPr>
                <a:solidFill>
                  <a:srgbClr val="FFFFFF"/>
                </a:solidFill>
              </a:defRPr>
            </a:lvl5pPr>
            <a:lvl6pPr lvl="5" rtl="0">
              <a:spcBef>
                <a:spcPts val="0"/>
              </a:spcBef>
              <a:spcAft>
                <a:spcPts val="0"/>
              </a:spcAft>
              <a:buClr>
                <a:srgbClr val="FFFFFF"/>
              </a:buClr>
              <a:buSzPts val="2600"/>
              <a:buNone/>
              <a:defRPr>
                <a:solidFill>
                  <a:srgbClr val="FFFFFF"/>
                </a:solidFill>
              </a:defRPr>
            </a:lvl6pPr>
            <a:lvl7pPr lvl="6" rtl="0">
              <a:spcBef>
                <a:spcPts val="0"/>
              </a:spcBef>
              <a:spcAft>
                <a:spcPts val="0"/>
              </a:spcAft>
              <a:buClr>
                <a:srgbClr val="FFFFFF"/>
              </a:buClr>
              <a:buSzPts val="2600"/>
              <a:buNone/>
              <a:defRPr>
                <a:solidFill>
                  <a:srgbClr val="FFFFFF"/>
                </a:solidFill>
              </a:defRPr>
            </a:lvl7pPr>
            <a:lvl8pPr lvl="7" rtl="0">
              <a:spcBef>
                <a:spcPts val="0"/>
              </a:spcBef>
              <a:spcAft>
                <a:spcPts val="0"/>
              </a:spcAft>
              <a:buClr>
                <a:srgbClr val="FFFFFF"/>
              </a:buClr>
              <a:buSzPts val="2600"/>
              <a:buNone/>
              <a:defRPr>
                <a:solidFill>
                  <a:srgbClr val="FFFFFF"/>
                </a:solidFill>
              </a:defRPr>
            </a:lvl8pPr>
            <a:lvl9pPr lvl="8" rtl="0">
              <a:spcBef>
                <a:spcPts val="0"/>
              </a:spcBef>
              <a:spcAft>
                <a:spcPts val="0"/>
              </a:spcAft>
              <a:buClr>
                <a:srgbClr val="FFFFFF"/>
              </a:buClr>
              <a:buSzPts val="2600"/>
              <a:buNone/>
              <a:defRPr>
                <a:solidFill>
                  <a:srgbClr val="FFFFFF"/>
                </a:solidFill>
              </a:defRPr>
            </a:lvl9pPr>
          </a:lstStyle>
          <a:p>
            <a:endParaRPr/>
          </a:p>
        </p:txBody>
      </p:sp>
      <p:sp>
        <p:nvSpPr>
          <p:cNvPr id="58" name="Google Shape;58;p10"/>
          <p:cNvSpPr/>
          <p:nvPr/>
        </p:nvSpPr>
        <p:spPr>
          <a:xfrm>
            <a:off x="579000" y="579000"/>
            <a:ext cx="54300" cy="67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10"/>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22500"/>
            <a:ext cx="3226800" cy="857400"/>
          </a:xfrm>
          <a:prstGeom prst="rect">
            <a:avLst/>
          </a:prstGeom>
          <a:noFill/>
          <a:ln>
            <a:noFill/>
          </a:ln>
        </p:spPr>
        <p:txBody>
          <a:bodyPr spcFirstLastPara="1" wrap="square" lIns="91425" tIns="91425" rIns="91425" bIns="91425" anchor="t" anchorCtr="0"/>
          <a:lstStyle>
            <a:lvl1pPr lvl="0">
              <a:spcBef>
                <a:spcPts val="0"/>
              </a:spcBef>
              <a:spcAft>
                <a:spcPts val="0"/>
              </a:spcAft>
              <a:buSzPts val="2600"/>
              <a:buFont typeface="Titillium Web"/>
              <a:buNone/>
              <a:defRPr sz="2600" b="1">
                <a:latin typeface="Titillium Web"/>
                <a:ea typeface="Titillium Web"/>
                <a:cs typeface="Titillium Web"/>
                <a:sym typeface="Titillium Web"/>
              </a:defRPr>
            </a:lvl1pPr>
            <a:lvl2pPr lvl="1">
              <a:spcBef>
                <a:spcPts val="0"/>
              </a:spcBef>
              <a:spcAft>
                <a:spcPts val="0"/>
              </a:spcAft>
              <a:buSzPts val="2600"/>
              <a:buFont typeface="Titillium Web"/>
              <a:buNone/>
              <a:defRPr sz="2600" b="1">
                <a:latin typeface="Titillium Web"/>
                <a:ea typeface="Titillium Web"/>
                <a:cs typeface="Titillium Web"/>
                <a:sym typeface="Titillium Web"/>
              </a:defRPr>
            </a:lvl2pPr>
            <a:lvl3pPr lvl="2">
              <a:spcBef>
                <a:spcPts val="0"/>
              </a:spcBef>
              <a:spcAft>
                <a:spcPts val="0"/>
              </a:spcAft>
              <a:buSzPts val="2600"/>
              <a:buFont typeface="Titillium Web"/>
              <a:buNone/>
              <a:defRPr sz="2600" b="1">
                <a:latin typeface="Titillium Web"/>
                <a:ea typeface="Titillium Web"/>
                <a:cs typeface="Titillium Web"/>
                <a:sym typeface="Titillium Web"/>
              </a:defRPr>
            </a:lvl3pPr>
            <a:lvl4pPr lvl="3">
              <a:spcBef>
                <a:spcPts val="0"/>
              </a:spcBef>
              <a:spcAft>
                <a:spcPts val="0"/>
              </a:spcAft>
              <a:buSzPts val="2600"/>
              <a:buFont typeface="Titillium Web"/>
              <a:buNone/>
              <a:defRPr sz="2600" b="1">
                <a:latin typeface="Titillium Web"/>
                <a:ea typeface="Titillium Web"/>
                <a:cs typeface="Titillium Web"/>
                <a:sym typeface="Titillium Web"/>
              </a:defRPr>
            </a:lvl4pPr>
            <a:lvl5pPr lvl="4">
              <a:spcBef>
                <a:spcPts val="0"/>
              </a:spcBef>
              <a:spcAft>
                <a:spcPts val="0"/>
              </a:spcAft>
              <a:buSzPts val="2600"/>
              <a:buFont typeface="Titillium Web"/>
              <a:buNone/>
              <a:defRPr sz="2600" b="1">
                <a:latin typeface="Titillium Web"/>
                <a:ea typeface="Titillium Web"/>
                <a:cs typeface="Titillium Web"/>
                <a:sym typeface="Titillium Web"/>
              </a:defRPr>
            </a:lvl5pPr>
            <a:lvl6pPr lvl="5">
              <a:spcBef>
                <a:spcPts val="0"/>
              </a:spcBef>
              <a:spcAft>
                <a:spcPts val="0"/>
              </a:spcAft>
              <a:buSzPts val="2600"/>
              <a:buFont typeface="Titillium Web"/>
              <a:buNone/>
              <a:defRPr sz="2600" b="1">
                <a:latin typeface="Titillium Web"/>
                <a:ea typeface="Titillium Web"/>
                <a:cs typeface="Titillium Web"/>
                <a:sym typeface="Titillium Web"/>
              </a:defRPr>
            </a:lvl6pPr>
            <a:lvl7pPr lvl="6">
              <a:spcBef>
                <a:spcPts val="0"/>
              </a:spcBef>
              <a:spcAft>
                <a:spcPts val="0"/>
              </a:spcAft>
              <a:buSzPts val="2600"/>
              <a:buFont typeface="Titillium Web"/>
              <a:buNone/>
              <a:defRPr sz="2600" b="1">
                <a:latin typeface="Titillium Web"/>
                <a:ea typeface="Titillium Web"/>
                <a:cs typeface="Titillium Web"/>
                <a:sym typeface="Titillium Web"/>
              </a:defRPr>
            </a:lvl7pPr>
            <a:lvl8pPr lvl="7">
              <a:spcBef>
                <a:spcPts val="0"/>
              </a:spcBef>
              <a:spcAft>
                <a:spcPts val="0"/>
              </a:spcAft>
              <a:buSzPts val="2600"/>
              <a:buFont typeface="Titillium Web"/>
              <a:buNone/>
              <a:defRPr sz="2600" b="1">
                <a:latin typeface="Titillium Web"/>
                <a:ea typeface="Titillium Web"/>
                <a:cs typeface="Titillium Web"/>
                <a:sym typeface="Titillium Web"/>
              </a:defRPr>
            </a:lvl8pPr>
            <a:lvl9pPr lvl="8">
              <a:spcBef>
                <a:spcPts val="0"/>
              </a:spcBef>
              <a:spcAft>
                <a:spcPts val="0"/>
              </a:spcAft>
              <a:buSzPts val="2600"/>
              <a:buFont typeface="Titillium Web"/>
              <a:buNone/>
              <a:defRPr sz="2600" b="1">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723798" y="1586325"/>
            <a:ext cx="6092100" cy="31485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1pPr>
            <a:lvl2pPr marL="914400" lvl="1"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2pPr>
            <a:lvl3pPr marL="1371600" lvl="2"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3pPr>
            <a:lvl4pPr marL="1828800" lvl="3"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4pPr>
            <a:lvl5pPr marL="2286000" lvl="4"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5pPr>
            <a:lvl6pPr marL="2743200" lvl="5"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6pPr>
            <a:lvl7pPr marL="3200400" lvl="6"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7pPr>
            <a:lvl8pPr marL="3657600" lvl="7"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8pPr>
            <a:lvl9pPr marL="4114800" lvl="8"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b="1">
                <a:solidFill>
                  <a:srgbClr val="FF004E"/>
                </a:solidFill>
                <a:latin typeface="Titillium Web"/>
                <a:ea typeface="Titillium Web"/>
                <a:cs typeface="Titillium Web"/>
                <a:sym typeface="Titillium Web"/>
              </a:defRPr>
            </a:lvl1pPr>
            <a:lvl2pPr lvl="1" algn="r">
              <a:buNone/>
              <a:defRPr sz="1200" b="1">
                <a:solidFill>
                  <a:srgbClr val="FF004E"/>
                </a:solidFill>
                <a:latin typeface="Titillium Web"/>
                <a:ea typeface="Titillium Web"/>
                <a:cs typeface="Titillium Web"/>
                <a:sym typeface="Titillium Web"/>
              </a:defRPr>
            </a:lvl2pPr>
            <a:lvl3pPr lvl="2" algn="r">
              <a:buNone/>
              <a:defRPr sz="1200" b="1">
                <a:solidFill>
                  <a:srgbClr val="FF004E"/>
                </a:solidFill>
                <a:latin typeface="Titillium Web"/>
                <a:ea typeface="Titillium Web"/>
                <a:cs typeface="Titillium Web"/>
                <a:sym typeface="Titillium Web"/>
              </a:defRPr>
            </a:lvl3pPr>
            <a:lvl4pPr lvl="3" algn="r">
              <a:buNone/>
              <a:defRPr sz="1200" b="1">
                <a:solidFill>
                  <a:srgbClr val="FF004E"/>
                </a:solidFill>
                <a:latin typeface="Titillium Web"/>
                <a:ea typeface="Titillium Web"/>
                <a:cs typeface="Titillium Web"/>
                <a:sym typeface="Titillium Web"/>
              </a:defRPr>
            </a:lvl4pPr>
            <a:lvl5pPr lvl="4" algn="r">
              <a:buNone/>
              <a:defRPr sz="1200" b="1">
                <a:solidFill>
                  <a:srgbClr val="FF004E"/>
                </a:solidFill>
                <a:latin typeface="Titillium Web"/>
                <a:ea typeface="Titillium Web"/>
                <a:cs typeface="Titillium Web"/>
                <a:sym typeface="Titillium Web"/>
              </a:defRPr>
            </a:lvl5pPr>
            <a:lvl6pPr lvl="5" algn="r">
              <a:buNone/>
              <a:defRPr sz="1200" b="1">
                <a:solidFill>
                  <a:srgbClr val="FF004E"/>
                </a:solidFill>
                <a:latin typeface="Titillium Web"/>
                <a:ea typeface="Titillium Web"/>
                <a:cs typeface="Titillium Web"/>
                <a:sym typeface="Titillium Web"/>
              </a:defRPr>
            </a:lvl6pPr>
            <a:lvl7pPr lvl="6" algn="r">
              <a:buNone/>
              <a:defRPr sz="1200" b="1">
                <a:solidFill>
                  <a:srgbClr val="FF004E"/>
                </a:solidFill>
                <a:latin typeface="Titillium Web"/>
                <a:ea typeface="Titillium Web"/>
                <a:cs typeface="Titillium Web"/>
                <a:sym typeface="Titillium Web"/>
              </a:defRPr>
            </a:lvl7pPr>
            <a:lvl8pPr lvl="7" algn="r">
              <a:buNone/>
              <a:defRPr sz="1200" b="1">
                <a:solidFill>
                  <a:srgbClr val="FF004E"/>
                </a:solidFill>
                <a:latin typeface="Titillium Web"/>
                <a:ea typeface="Titillium Web"/>
                <a:cs typeface="Titillium Web"/>
                <a:sym typeface="Titillium Web"/>
              </a:defRPr>
            </a:lvl8pPr>
            <a:lvl9pPr lvl="8" algn="r">
              <a:buNone/>
              <a:defRPr sz="1200" b="1">
                <a:solidFill>
                  <a:srgbClr val="FF004E"/>
                </a:solidFill>
                <a:latin typeface="Titillium Web"/>
                <a:ea typeface="Titillium Web"/>
                <a:cs typeface="Titillium Web"/>
                <a:sym typeface="Titillium Web"/>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Irr3OOqbLuytToXZkKdnew5NmKR9AD-e/view"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85800" y="1915625"/>
            <a:ext cx="80832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SUISS via ESU’s TLab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844425" y="422500"/>
            <a:ext cx="5310300" cy="11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Writing Masterclasses at </a:t>
            </a:r>
            <a:r>
              <a:rPr lang="en" sz="3600">
                <a:solidFill>
                  <a:srgbClr val="FF004E"/>
                </a:solidFill>
              </a:rPr>
              <a:t>SUISS</a:t>
            </a:r>
            <a:endParaRPr sz="3600">
              <a:solidFill>
                <a:srgbClr val="FF004E"/>
              </a:solidFill>
            </a:endParaRPr>
          </a:p>
        </p:txBody>
      </p:sp>
      <p:sp>
        <p:nvSpPr>
          <p:cNvPr id="143" name="Google Shape;143;p25"/>
          <p:cNvSpPr txBox="1">
            <a:spLocks noGrp="1"/>
          </p:cNvSpPr>
          <p:nvPr>
            <p:ph type="body" idx="2"/>
          </p:nvPr>
        </p:nvSpPr>
        <p:spPr>
          <a:xfrm>
            <a:off x="43830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a:solidFill>
                  <a:srgbClr val="FF004E"/>
                </a:solidFill>
              </a:rPr>
              <a:t>TEACHING:</a:t>
            </a:r>
            <a:endParaRPr sz="1400" b="1">
              <a:solidFill>
                <a:srgbClr val="FF004E"/>
              </a:solidFill>
            </a:endParaRPr>
          </a:p>
          <a:p>
            <a:pPr marL="457200" lvl="0" indent="-317500" algn="l" rtl="0">
              <a:spcBef>
                <a:spcPts val="600"/>
              </a:spcBef>
              <a:spcAft>
                <a:spcPts val="0"/>
              </a:spcAft>
              <a:buClr>
                <a:srgbClr val="000000"/>
              </a:buClr>
              <a:buSzPts val="1400"/>
              <a:buChar char="▪"/>
            </a:pPr>
            <a:r>
              <a:rPr lang="en" sz="1400"/>
              <a:t>(Planned) Creative Writing: Comic book development</a:t>
            </a:r>
            <a:endParaRPr sz="1400"/>
          </a:p>
          <a:p>
            <a:pPr marL="457200" lvl="0" indent="-317500" algn="l" rtl="0">
              <a:spcBef>
                <a:spcPts val="0"/>
              </a:spcBef>
              <a:spcAft>
                <a:spcPts val="0"/>
              </a:spcAft>
              <a:buClr>
                <a:schemeClr val="dk1"/>
              </a:buClr>
              <a:buSzPts val="1400"/>
              <a:buChar char="▪"/>
            </a:pPr>
            <a:r>
              <a:rPr lang="en" sz="1400"/>
              <a:t>English 9H: Using art to generate story ideas</a:t>
            </a:r>
            <a:endParaRPr sz="1400"/>
          </a:p>
          <a:p>
            <a:pPr marL="457200" lvl="0" indent="-317500" algn="l" rtl="0">
              <a:spcBef>
                <a:spcPts val="0"/>
              </a:spcBef>
              <a:spcAft>
                <a:spcPts val="0"/>
              </a:spcAft>
              <a:buClr>
                <a:schemeClr val="dk1"/>
              </a:buClr>
              <a:buSzPts val="1400"/>
              <a:buChar char="▪"/>
            </a:pPr>
            <a:r>
              <a:rPr lang="en" sz="1400"/>
              <a:t>Creative Writing Club: Description exercises</a:t>
            </a:r>
            <a:endParaRPr sz="1400"/>
          </a:p>
          <a:p>
            <a:pPr marL="0" lvl="0" indent="0" algn="l" rtl="0">
              <a:spcBef>
                <a:spcPts val="600"/>
              </a:spcBef>
              <a:spcAft>
                <a:spcPts val="0"/>
              </a:spcAft>
              <a:buNone/>
            </a:pPr>
            <a:endParaRPr sz="1400"/>
          </a:p>
        </p:txBody>
      </p:sp>
      <p:sp>
        <p:nvSpPr>
          <p:cNvPr id="144" name="Google Shape;144;p2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45" name="Google Shape;145;p25"/>
          <p:cNvSpPr txBox="1">
            <a:spLocks noGrp="1"/>
          </p:cNvSpPr>
          <p:nvPr>
            <p:ph type="body" idx="2"/>
          </p:nvPr>
        </p:nvSpPr>
        <p:spPr>
          <a:xfrm>
            <a:off x="6828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FF004E"/>
                </a:solidFill>
              </a:rPr>
              <a:t>TWO-HOUR INTENSIVES:</a:t>
            </a:r>
            <a:endParaRPr>
              <a:solidFill>
                <a:srgbClr val="FF004E"/>
              </a:solidFill>
            </a:endParaRPr>
          </a:p>
          <a:p>
            <a:pPr marL="457200" lvl="0" indent="-342900" algn="l" rtl="0">
              <a:spcBef>
                <a:spcPts val="600"/>
              </a:spcBef>
              <a:spcAft>
                <a:spcPts val="0"/>
              </a:spcAft>
              <a:buClr>
                <a:srgbClr val="000000"/>
              </a:buClr>
              <a:buSzPts val="1800"/>
              <a:buChar char="▪"/>
            </a:pPr>
            <a:r>
              <a:rPr lang="en">
                <a:solidFill>
                  <a:srgbClr val="000000"/>
                </a:solidFill>
              </a:rPr>
              <a:t>Zoe Strachan (Scottish novelist), Colin Herd (English poet), Rachel McCrum (Irish poet), Damon Herd (Scottish comic artist), &amp; Russell Jones (Scottish speculative writer)</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151" name="Google Shape;151;p26"/>
          <p:cNvPicPr preferRelativeResize="0"/>
          <p:nvPr/>
        </p:nvPicPr>
        <p:blipFill>
          <a:blip r:embed="rId3">
            <a:alphaModFix/>
          </a:blip>
          <a:stretch>
            <a:fillRect/>
          </a:stretch>
        </p:blipFill>
        <p:spPr>
          <a:xfrm>
            <a:off x="152400" y="0"/>
            <a:ext cx="6857999"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ctrTitle"/>
          </p:nvPr>
        </p:nvSpPr>
        <p:spPr>
          <a:xfrm>
            <a:off x="826350" y="1519225"/>
            <a:ext cx="46383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Writing Exercise:</a:t>
            </a:r>
            <a:endParaRPr/>
          </a:p>
        </p:txBody>
      </p:sp>
      <p:sp>
        <p:nvSpPr>
          <p:cNvPr id="157" name="Google Shape;157;p27"/>
          <p:cNvSpPr txBox="1">
            <a:spLocks noGrp="1"/>
          </p:cNvSpPr>
          <p:nvPr>
            <p:ph type="subTitle" idx="1"/>
          </p:nvPr>
        </p:nvSpPr>
        <p:spPr>
          <a:xfrm>
            <a:off x="826350" y="2150875"/>
            <a:ext cx="7632000" cy="13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Describe an old man looking at a barn. The old </a:t>
            </a:r>
            <a:r>
              <a:rPr lang="en" sz="3000" dirty="0" smtClean="0"/>
              <a:t>man’s </a:t>
            </a:r>
            <a:r>
              <a:rPr lang="en" sz="3000" dirty="0"/>
              <a:t>son has just died in a war. You cannot mention the son, death, or war.</a:t>
            </a:r>
            <a:endParaRPr sz="3000" dirty="0"/>
          </a:p>
        </p:txBody>
      </p:sp>
      <p:sp>
        <p:nvSpPr>
          <p:cNvPr id="158" name="Google Shape;158;p2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body" idx="1"/>
          </p:nvPr>
        </p:nvSpPr>
        <p:spPr>
          <a:xfrm>
            <a:off x="1261050" y="1058150"/>
            <a:ext cx="5404500" cy="2744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paint slowing slinking down the side</a:t>
            </a:r>
            <a:br>
              <a:rPr lang="en"/>
            </a:br>
            <a:r>
              <a:rPr lang="en"/>
              <a:t>Red like the blood of the fallen</a:t>
            </a:r>
            <a:br>
              <a:rPr lang="en"/>
            </a:br>
            <a:r>
              <a:rPr lang="en"/>
              <a:t>Not fresh</a:t>
            </a:r>
            <a:br>
              <a:rPr lang="en"/>
            </a:br>
            <a:r>
              <a:rPr lang="en"/>
              <a:t>But dried and stale like a cracker</a:t>
            </a:r>
            <a:br>
              <a:rPr lang="en"/>
            </a:br>
            <a:r>
              <a:rPr lang="en"/>
              <a:t>A cracker smashed by the hand of the world</a:t>
            </a:r>
            <a:br>
              <a:rPr lang="en"/>
            </a:br>
            <a:endParaRPr/>
          </a:p>
        </p:txBody>
      </p:sp>
      <p:sp>
        <p:nvSpPr>
          <p:cNvPr id="164" name="Google Shape;164;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body" idx="1"/>
          </p:nvPr>
        </p:nvSpPr>
        <p:spPr>
          <a:xfrm>
            <a:off x="1261050" y="220600"/>
            <a:ext cx="6349800" cy="3582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700"/>
              <a:t>Despite the exterior looking fairly intact, the barn fell out of use long ago. He was reminded of those humid summer days, heavy with the stench of manure, when those hearty horses were still shuffling about in their stables. One by one they went until that barn was as empty as it was the day he first stepped foot in it. The building had lost all purpose, yet here he was once again, trying to recapture something he could not bring himself to name.</a:t>
            </a:r>
            <a:r>
              <a:rPr lang="en"/>
              <a:t/>
            </a:r>
            <a:br>
              <a:rPr lang="en"/>
            </a:br>
            <a:endParaRPr/>
          </a:p>
        </p:txBody>
      </p:sp>
      <p:sp>
        <p:nvSpPr>
          <p:cNvPr id="170" name="Google Shape;170;p2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3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176" name="Google Shape;176;p30"/>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844425" y="422500"/>
            <a:ext cx="5560800" cy="11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Author &amp; Poet Readings at </a:t>
            </a:r>
            <a:r>
              <a:rPr lang="en" sz="3600">
                <a:solidFill>
                  <a:srgbClr val="FF004E"/>
                </a:solidFill>
              </a:rPr>
              <a:t>SUISS</a:t>
            </a:r>
            <a:endParaRPr sz="3600">
              <a:solidFill>
                <a:srgbClr val="FF004E"/>
              </a:solidFill>
            </a:endParaRPr>
          </a:p>
        </p:txBody>
      </p:sp>
      <p:sp>
        <p:nvSpPr>
          <p:cNvPr id="182" name="Google Shape;182;p31"/>
          <p:cNvSpPr txBox="1">
            <a:spLocks noGrp="1"/>
          </p:cNvSpPr>
          <p:nvPr>
            <p:ph type="body" idx="2"/>
          </p:nvPr>
        </p:nvSpPr>
        <p:spPr>
          <a:xfrm>
            <a:off x="43830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FF004E"/>
                </a:solidFill>
              </a:rPr>
              <a:t>TEACHING:</a:t>
            </a:r>
            <a:endParaRPr b="1">
              <a:solidFill>
                <a:srgbClr val="FF004E"/>
              </a:solidFill>
            </a:endParaRPr>
          </a:p>
          <a:p>
            <a:pPr marL="457200" lvl="0" indent="-342900" algn="l" rtl="0">
              <a:spcBef>
                <a:spcPts val="600"/>
              </a:spcBef>
              <a:spcAft>
                <a:spcPts val="0"/>
              </a:spcAft>
              <a:buClr>
                <a:srgbClr val="000000"/>
              </a:buClr>
              <a:buSzPts val="1800"/>
              <a:buChar char="▪"/>
            </a:pPr>
            <a:r>
              <a:rPr lang="en"/>
              <a:t>(Planned) Creative Writing: CinePoem Challenge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AP Literature: Janice Galloway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(Planned) Creative Writing: Poem in the style of P. Errington</a:t>
            </a:r>
            <a:endParaRPr/>
          </a:p>
        </p:txBody>
      </p:sp>
      <p:sp>
        <p:nvSpPr>
          <p:cNvPr id="183" name="Google Shape;183;p3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184" name="Google Shape;184;p31"/>
          <p:cNvSpPr txBox="1">
            <a:spLocks noGrp="1"/>
          </p:cNvSpPr>
          <p:nvPr>
            <p:ph type="body" idx="2"/>
          </p:nvPr>
        </p:nvSpPr>
        <p:spPr>
          <a:xfrm>
            <a:off x="6828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FF004E"/>
                </a:solidFill>
              </a:rPr>
              <a:t>READINGS BY OTHERS:</a:t>
            </a:r>
            <a:endParaRPr>
              <a:solidFill>
                <a:srgbClr val="FF004E"/>
              </a:solidFill>
            </a:endParaRPr>
          </a:p>
          <a:p>
            <a:pPr marL="457200" lvl="0" indent="-342900" algn="l" rtl="0">
              <a:spcBef>
                <a:spcPts val="600"/>
              </a:spcBef>
              <a:spcAft>
                <a:spcPts val="0"/>
              </a:spcAft>
              <a:buClr>
                <a:srgbClr val="000000"/>
              </a:buClr>
              <a:buSzPts val="1800"/>
              <a:buChar char="▪"/>
            </a:pPr>
            <a:r>
              <a:rPr lang="en">
                <a:solidFill>
                  <a:srgbClr val="000000"/>
                </a:solidFill>
              </a:rPr>
              <a:t>Novelist James Robertson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Author Janice Galloway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Poets JL Williams &amp; Colin McGuire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Poet Patrick Errington</a:t>
            </a:r>
            <a:endParaRPr>
              <a:solidFill>
                <a:srgbClr val="000000"/>
              </a:solidFill>
            </a:endParaRPr>
          </a:p>
          <a:p>
            <a:pPr marL="0" lvl="0" indent="0" algn="l" rtl="0">
              <a:spcBef>
                <a:spcPts val="600"/>
              </a:spcBef>
              <a:spcAft>
                <a:spcPts val="0"/>
              </a:spcAft>
              <a:buNone/>
            </a:pPr>
            <a:r>
              <a:rPr lang="en" b="1">
                <a:solidFill>
                  <a:srgbClr val="FF004E"/>
                </a:solidFill>
              </a:rPr>
              <a:t>PARTICIPANT READINGS:</a:t>
            </a:r>
            <a:endParaRPr>
              <a:solidFill>
                <a:srgbClr val="FF004E"/>
              </a:solidFill>
            </a:endParaRPr>
          </a:p>
          <a:p>
            <a:pPr marL="457200" lvl="0" indent="-342900" algn="l" rtl="0">
              <a:spcBef>
                <a:spcPts val="600"/>
              </a:spcBef>
              <a:spcAft>
                <a:spcPts val="0"/>
              </a:spcAft>
              <a:buClr>
                <a:schemeClr val="dk1"/>
              </a:buClr>
              <a:buSzPts val="1800"/>
              <a:buChar char="▪"/>
            </a:pPr>
            <a:r>
              <a:rPr lang="en"/>
              <a:t>Open Mics</a:t>
            </a:r>
            <a:endParaRPr/>
          </a:p>
          <a:p>
            <a:pPr marL="457200" lvl="0" indent="-342900" algn="l" rtl="0">
              <a:spcBef>
                <a:spcPts val="0"/>
              </a:spcBef>
              <a:spcAft>
                <a:spcPts val="0"/>
              </a:spcAft>
              <a:buClr>
                <a:schemeClr val="dk1"/>
              </a:buClr>
              <a:buSzPts val="1800"/>
              <a:buChar char="▪"/>
            </a:pPr>
            <a:r>
              <a:rPr lang="en"/>
              <a:t>CinePoem Challenge</a:t>
            </a:r>
            <a:endParaRPr/>
          </a:p>
          <a:p>
            <a:pPr marL="457200" lvl="0" indent="-342900" algn="l" rtl="0">
              <a:spcBef>
                <a:spcPts val="0"/>
              </a:spcBef>
              <a:spcAft>
                <a:spcPts val="0"/>
              </a:spcAft>
              <a:buClr>
                <a:schemeClr val="dk1"/>
              </a:buClr>
              <a:buSzPts val="1800"/>
              <a:buChar char="▪"/>
            </a:pPr>
            <a:r>
              <a:rPr lang="en"/>
              <a:t>Ceilidh</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190" name="Google Shape;190;p32"/>
          <p:cNvPicPr preferRelativeResize="0"/>
          <p:nvPr/>
        </p:nvPicPr>
        <p:blipFill>
          <a:blip r:embed="rId3">
            <a:alphaModFix/>
          </a:blip>
          <a:stretch>
            <a:fillRect/>
          </a:stretch>
        </p:blipFill>
        <p:spPr>
          <a:xfrm>
            <a:off x="3211113" y="152400"/>
            <a:ext cx="2721768"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196" name="Google Shape;196;p33" title="IMG_3642.MOV">
            <a:hlinkClick r:id="rId3"/>
          </p:cNvPr>
          <p:cNvPicPr preferRelativeResize="0"/>
          <p:nvPr/>
        </p:nvPicPr>
        <p:blipFill>
          <a:blip r:embed="rId4">
            <a:alphaModFix/>
          </a:blip>
          <a:stretch>
            <a:fillRect/>
          </a:stretch>
        </p:blipFill>
        <p:spPr>
          <a:xfrm>
            <a:off x="1244638" y="76225"/>
            <a:ext cx="6654733" cy="4991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ctrTitle" idx="4294967295"/>
          </p:nvPr>
        </p:nvSpPr>
        <p:spPr>
          <a:xfrm>
            <a:off x="2294275" y="1533200"/>
            <a:ext cx="6849600" cy="10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300">
                <a:solidFill>
                  <a:srgbClr val="FFFFFF"/>
                </a:solidFill>
              </a:rPr>
              <a:t>HI! I’M HILARY</a:t>
            </a:r>
            <a:endParaRPr sz="8300">
              <a:solidFill>
                <a:srgbClr val="FFFFFF"/>
              </a:solidFill>
            </a:endParaRPr>
          </a:p>
        </p:txBody>
      </p:sp>
      <p:sp>
        <p:nvSpPr>
          <p:cNvPr id="85" name="Google Shape;85;p16"/>
          <p:cNvSpPr txBox="1">
            <a:spLocks noGrp="1"/>
          </p:cNvSpPr>
          <p:nvPr>
            <p:ph type="subTitle" idx="4294967295"/>
          </p:nvPr>
        </p:nvSpPr>
        <p:spPr>
          <a:xfrm>
            <a:off x="2093800" y="2775675"/>
            <a:ext cx="3156600" cy="2243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a:solidFill>
                  <a:srgbClr val="000000"/>
                </a:solidFill>
              </a:rPr>
              <a:t>Teacher:</a:t>
            </a:r>
            <a:endParaRPr sz="3600">
              <a:solidFill>
                <a:srgbClr val="000000"/>
              </a:solidFill>
            </a:endParaRPr>
          </a:p>
          <a:p>
            <a:pPr marL="457200" lvl="0" indent="-330200" algn="l" rtl="0">
              <a:spcBef>
                <a:spcPts val="600"/>
              </a:spcBef>
              <a:spcAft>
                <a:spcPts val="0"/>
              </a:spcAft>
              <a:buClr>
                <a:srgbClr val="000000"/>
              </a:buClr>
              <a:buSzPts val="1600"/>
              <a:buChar char="▪"/>
            </a:pPr>
            <a:r>
              <a:rPr lang="en" sz="1600">
                <a:solidFill>
                  <a:srgbClr val="000000"/>
                </a:solidFill>
              </a:rPr>
              <a:t>Indian Creek High School: AP Literature &amp; Composition, AP Language &amp; Composition, English 9 Honors, &amp; Creative Writing</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Teacher of the Year, 2017</a:t>
            </a:r>
            <a:endParaRPr sz="1600">
              <a:solidFill>
                <a:srgbClr val="000000"/>
              </a:solidFill>
            </a:endParaRPr>
          </a:p>
        </p:txBody>
      </p:sp>
      <p:pic>
        <p:nvPicPr>
          <p:cNvPr id="86" name="Google Shape;86;p16"/>
          <p:cNvPicPr preferRelativeResize="0"/>
          <p:nvPr/>
        </p:nvPicPr>
        <p:blipFill rotWithShape="1">
          <a:blip r:embed="rId3">
            <a:alphaModFix/>
          </a:blip>
          <a:srcRect l="16666" r="16666"/>
          <a:stretch/>
        </p:blipFill>
        <p:spPr>
          <a:xfrm>
            <a:off x="700001" y="1874860"/>
            <a:ext cx="1393800" cy="1393800"/>
          </a:xfrm>
          <a:prstGeom prst="ellipse">
            <a:avLst/>
          </a:prstGeom>
          <a:noFill/>
          <a:ln>
            <a:noFill/>
          </a:ln>
        </p:spPr>
      </p:pic>
      <p:sp>
        <p:nvSpPr>
          <p:cNvPr id="87" name="Google Shape;87;p1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88" name="Google Shape;88;p16"/>
          <p:cNvSpPr txBox="1">
            <a:spLocks noGrp="1"/>
          </p:cNvSpPr>
          <p:nvPr>
            <p:ph type="subTitle" idx="4294967295"/>
          </p:nvPr>
        </p:nvSpPr>
        <p:spPr>
          <a:xfrm>
            <a:off x="5136175" y="2775675"/>
            <a:ext cx="3759900" cy="2484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a:solidFill>
                  <a:srgbClr val="000000"/>
                </a:solidFill>
              </a:rPr>
              <a:t>Writer:</a:t>
            </a:r>
            <a:endParaRPr sz="3600">
              <a:solidFill>
                <a:srgbClr val="000000"/>
              </a:solidFill>
            </a:endParaRPr>
          </a:p>
          <a:p>
            <a:pPr marL="457200" lvl="0" indent="-330200" algn="l" rtl="0">
              <a:spcBef>
                <a:spcPts val="600"/>
              </a:spcBef>
              <a:spcAft>
                <a:spcPts val="0"/>
              </a:spcAft>
              <a:buClr>
                <a:srgbClr val="000000"/>
              </a:buClr>
              <a:buSzPts val="1600"/>
              <a:buChar char="▪"/>
            </a:pPr>
            <a:r>
              <a:rPr lang="en" sz="1600">
                <a:solidFill>
                  <a:srgbClr val="000000"/>
                </a:solidFill>
              </a:rPr>
              <a:t>MFA in screenwriting from Pepperdine University</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Young adult literature &amp; comedy screenplays</a:t>
            </a:r>
            <a:endParaRPr sz="16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844425" y="422500"/>
            <a:ext cx="5312700" cy="11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Cultural Excursions at </a:t>
            </a:r>
            <a:r>
              <a:rPr lang="en" sz="3600">
                <a:solidFill>
                  <a:srgbClr val="FF004E"/>
                </a:solidFill>
              </a:rPr>
              <a:t>SUISS</a:t>
            </a:r>
            <a:endParaRPr sz="3600">
              <a:solidFill>
                <a:srgbClr val="FF004E"/>
              </a:solidFill>
            </a:endParaRPr>
          </a:p>
        </p:txBody>
      </p:sp>
      <p:sp>
        <p:nvSpPr>
          <p:cNvPr id="202" name="Google Shape;202;p34"/>
          <p:cNvSpPr txBox="1">
            <a:spLocks noGrp="1"/>
          </p:cNvSpPr>
          <p:nvPr>
            <p:ph type="body" idx="2"/>
          </p:nvPr>
        </p:nvSpPr>
        <p:spPr>
          <a:xfrm>
            <a:off x="43830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FF004E"/>
                </a:solidFill>
              </a:rPr>
              <a:t>INDEPENDENTLY (ABRIDGED):</a:t>
            </a:r>
            <a:endParaRPr b="1">
              <a:solidFill>
                <a:srgbClr val="FF004E"/>
              </a:solidFill>
            </a:endParaRPr>
          </a:p>
          <a:p>
            <a:pPr marL="457200" lvl="0" indent="-342900" algn="l" rtl="0">
              <a:spcBef>
                <a:spcPts val="600"/>
              </a:spcBef>
              <a:spcAft>
                <a:spcPts val="0"/>
              </a:spcAft>
              <a:buClr>
                <a:srgbClr val="000000"/>
              </a:buClr>
              <a:buSzPts val="1800"/>
              <a:buChar char="▪"/>
            </a:pPr>
            <a:r>
              <a:rPr lang="en"/>
              <a:t>Scottish Writers Museum</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Pentland Hills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Holyrood Palace</a:t>
            </a:r>
            <a:endParaRPr>
              <a:solidFill>
                <a:srgbClr val="000000"/>
              </a:solidFill>
            </a:endParaRPr>
          </a:p>
          <a:p>
            <a:pPr marL="457200" lvl="0" indent="-342900" algn="l" rtl="0">
              <a:spcBef>
                <a:spcPts val="0"/>
              </a:spcBef>
              <a:spcAft>
                <a:spcPts val="0"/>
              </a:spcAft>
              <a:buClr>
                <a:srgbClr val="000000"/>
              </a:buClr>
              <a:buSzPts val="1800"/>
              <a:buChar char="▪"/>
            </a:pPr>
            <a:r>
              <a:rPr lang="en" i="1">
                <a:solidFill>
                  <a:srgbClr val="000000"/>
                </a:solidFill>
              </a:rPr>
              <a:t>Harry Potter</a:t>
            </a:r>
            <a:r>
              <a:rPr lang="en">
                <a:solidFill>
                  <a:srgbClr val="000000"/>
                </a:solidFill>
              </a:rPr>
              <a:t> walking tour</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Isle of Skye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St Andrews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Paris &amp; Normandy</a:t>
            </a:r>
            <a:endParaRPr>
              <a:solidFill>
                <a:srgbClr val="000000"/>
              </a:solidFill>
            </a:endParaRPr>
          </a:p>
        </p:txBody>
      </p:sp>
      <p:sp>
        <p:nvSpPr>
          <p:cNvPr id="203" name="Google Shape;203;p3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04" name="Google Shape;204;p34"/>
          <p:cNvSpPr txBox="1">
            <a:spLocks noGrp="1"/>
          </p:cNvSpPr>
          <p:nvPr>
            <p:ph type="body" idx="2"/>
          </p:nvPr>
        </p:nvSpPr>
        <p:spPr>
          <a:xfrm>
            <a:off x="6828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FF004E"/>
                </a:solidFill>
              </a:rPr>
              <a:t>WITH SUISS:</a:t>
            </a:r>
            <a:endParaRPr>
              <a:solidFill>
                <a:srgbClr val="FF004E"/>
              </a:solidFill>
            </a:endParaRPr>
          </a:p>
          <a:p>
            <a:pPr marL="457200" lvl="0" indent="-342900" algn="l" rtl="0">
              <a:spcBef>
                <a:spcPts val="600"/>
              </a:spcBef>
              <a:spcAft>
                <a:spcPts val="0"/>
              </a:spcAft>
              <a:buClr>
                <a:srgbClr val="000000"/>
              </a:buClr>
              <a:buSzPts val="1800"/>
              <a:buChar char="▪"/>
            </a:pPr>
            <a:r>
              <a:rPr lang="en">
                <a:solidFill>
                  <a:srgbClr val="000000"/>
                </a:solidFill>
              </a:rPr>
              <a:t>Scottish Poetry Library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University of Edinburgh library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Arthurs’ Seat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Ian Hamilton Finlay’s “Little Sparta”</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City Art Centre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Fruit Market Art Museum</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Scottish Parliament</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a:t>
            </a:r>
            <a:endParaRPr/>
          </a:p>
          <a:p>
            <a:pPr marL="0" lvl="0" indent="0" algn="l" rtl="0">
              <a:spcBef>
                <a:spcPts val="0"/>
              </a:spcBef>
              <a:spcAft>
                <a:spcPts val="0"/>
              </a:spcAft>
              <a:buNone/>
            </a:pPr>
            <a:r>
              <a:rPr lang="en">
                <a:solidFill>
                  <a:srgbClr val="000000"/>
                </a:solidFill>
              </a:rPr>
              <a:t>ESU Indianapolis</a:t>
            </a:r>
            <a:endParaRPr>
              <a:solidFill>
                <a:srgbClr val="000000"/>
              </a:solidFill>
            </a:endParaRPr>
          </a:p>
        </p:txBody>
      </p:sp>
      <p:sp>
        <p:nvSpPr>
          <p:cNvPr id="210" name="Google Shape;210;p35"/>
          <p:cNvSpPr txBox="1">
            <a:spLocks noGrp="1"/>
          </p:cNvSpPr>
          <p:nvPr>
            <p:ph type="body" idx="4294967295"/>
          </p:nvPr>
        </p:nvSpPr>
        <p:spPr>
          <a:xfrm>
            <a:off x="457200" y="1722625"/>
            <a:ext cx="3845100" cy="3203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FFFFFF"/>
                </a:solidFill>
              </a:rPr>
              <a:t>I learned a tremendous amount, had unforgettable adventures, and experienced the most impactful summer of my life. It would not have been possible without you. Thank you!</a:t>
            </a:r>
            <a:endParaRPr>
              <a:solidFill>
                <a:srgbClr val="FFFFFF"/>
              </a:solidFill>
            </a:endParaRPr>
          </a:p>
        </p:txBody>
      </p:sp>
      <p:pic>
        <p:nvPicPr>
          <p:cNvPr id="211" name="Google Shape;211;p35"/>
          <p:cNvPicPr preferRelativeResize="0"/>
          <p:nvPr/>
        </p:nvPicPr>
        <p:blipFill rotWithShape="1">
          <a:blip r:embed="rId3">
            <a:alphaModFix/>
          </a:blip>
          <a:srcRect l="20516" r="20510"/>
          <a:stretch/>
        </p:blipFill>
        <p:spPr>
          <a:xfrm>
            <a:off x="4553062" y="0"/>
            <a:ext cx="4538524" cy="5143500"/>
          </a:xfrm>
          <a:prstGeom prst="rect">
            <a:avLst/>
          </a:prstGeom>
          <a:noFill/>
          <a:ln>
            <a:noFill/>
          </a:ln>
        </p:spPr>
      </p:pic>
      <p:sp>
        <p:nvSpPr>
          <p:cNvPr id="212" name="Google Shape;212;p3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21</a:t>
            </a:fld>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844425" y="422500"/>
            <a:ext cx="3590100" cy="229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a:t>
            </a:r>
            <a:r>
              <a:rPr lang="en" u="sng"/>
              <a:t>most</a:t>
            </a:r>
            <a:r>
              <a:rPr lang="en"/>
              <a:t> importantly, </a:t>
            </a:r>
            <a:endParaRPr/>
          </a:p>
          <a:p>
            <a:pPr marL="0" lvl="0" indent="0" algn="l" rtl="0">
              <a:spcBef>
                <a:spcPts val="0"/>
              </a:spcBef>
              <a:spcAft>
                <a:spcPts val="0"/>
              </a:spcAft>
              <a:buNone/>
            </a:pPr>
            <a:r>
              <a:rPr lang="en"/>
              <a:t>I had the pleasure of attending SUISS this summer in Edinburgh because of ESUUS Indianapolis!</a:t>
            </a:r>
            <a:endParaRPr/>
          </a:p>
        </p:txBody>
      </p:sp>
      <p:sp>
        <p:nvSpPr>
          <p:cNvPr id="94" name="Google Shape;94;p1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ctrTitle" idx="4294967295"/>
          </p:nvPr>
        </p:nvSpPr>
        <p:spPr>
          <a:xfrm>
            <a:off x="0" y="1365525"/>
            <a:ext cx="91440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600">
                <a:solidFill>
                  <a:srgbClr val="FFFFFF"/>
                </a:solidFill>
              </a:rPr>
              <a:t>SUISS PROGRAM</a:t>
            </a:r>
            <a:endParaRPr sz="9600">
              <a:solidFill>
                <a:srgbClr val="FFFFFF"/>
              </a:solidFill>
            </a:endParaRPr>
          </a:p>
        </p:txBody>
      </p:sp>
      <p:sp>
        <p:nvSpPr>
          <p:cNvPr id="105" name="Google Shape;105;p19"/>
          <p:cNvSpPr txBox="1">
            <a:spLocks noGrp="1"/>
          </p:cNvSpPr>
          <p:nvPr>
            <p:ph type="subTitle" idx="4294967295"/>
          </p:nvPr>
        </p:nvSpPr>
        <p:spPr>
          <a:xfrm>
            <a:off x="700000" y="2801950"/>
            <a:ext cx="47157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Lectures on Modernism and Scottish Literature</a:t>
            </a:r>
            <a:endParaRPr/>
          </a:p>
          <a:p>
            <a:pPr marL="0" lvl="0" indent="0" algn="l" rtl="0">
              <a:spcBef>
                <a:spcPts val="600"/>
              </a:spcBef>
              <a:spcAft>
                <a:spcPts val="0"/>
              </a:spcAft>
              <a:buNone/>
            </a:pPr>
            <a:r>
              <a:rPr lang="en"/>
              <a:t>Writing Workshops</a:t>
            </a:r>
            <a:endParaRPr/>
          </a:p>
          <a:p>
            <a:pPr marL="0" lvl="0" indent="0" algn="l" rtl="0">
              <a:spcBef>
                <a:spcPts val="600"/>
              </a:spcBef>
              <a:spcAft>
                <a:spcPts val="0"/>
              </a:spcAft>
              <a:buNone/>
            </a:pPr>
            <a:r>
              <a:rPr lang="en"/>
              <a:t>Writing Masterclasses</a:t>
            </a:r>
            <a:endParaRPr/>
          </a:p>
          <a:p>
            <a:pPr marL="0" lvl="0" indent="0" algn="l" rtl="0">
              <a:spcBef>
                <a:spcPts val="600"/>
              </a:spcBef>
              <a:spcAft>
                <a:spcPts val="0"/>
              </a:spcAft>
              <a:buNone/>
            </a:pPr>
            <a:r>
              <a:rPr lang="en"/>
              <a:t>Edinburgh Cultural Experiences</a:t>
            </a:r>
            <a:endParaRPr/>
          </a:p>
          <a:p>
            <a:pPr marL="0" lvl="0" indent="0" algn="l" rtl="0">
              <a:spcBef>
                <a:spcPts val="600"/>
              </a:spcBef>
              <a:spcAft>
                <a:spcPts val="0"/>
              </a:spcAft>
              <a:buNone/>
            </a:pPr>
            <a:r>
              <a:rPr lang="en"/>
              <a:t>Author &amp; Poet Readings</a:t>
            </a:r>
            <a:endParaRPr/>
          </a:p>
        </p:txBody>
      </p:sp>
      <p:sp>
        <p:nvSpPr>
          <p:cNvPr id="106" name="Google Shape;106;p1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44425" y="422500"/>
            <a:ext cx="3247800" cy="11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Lectures at </a:t>
            </a:r>
            <a:r>
              <a:rPr lang="en" sz="3600">
                <a:solidFill>
                  <a:srgbClr val="FF004E"/>
                </a:solidFill>
              </a:rPr>
              <a:t>SUISS</a:t>
            </a:r>
            <a:endParaRPr sz="3600">
              <a:solidFill>
                <a:srgbClr val="FF004E"/>
              </a:solidFill>
            </a:endParaRPr>
          </a:p>
        </p:txBody>
      </p:sp>
      <p:sp>
        <p:nvSpPr>
          <p:cNvPr id="117" name="Google Shape;117;p21"/>
          <p:cNvSpPr txBox="1">
            <a:spLocks noGrp="1"/>
          </p:cNvSpPr>
          <p:nvPr>
            <p:ph type="body" idx="2"/>
          </p:nvPr>
        </p:nvSpPr>
        <p:spPr>
          <a:xfrm>
            <a:off x="43830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b="1">
                <a:solidFill>
                  <a:srgbClr val="FF004E"/>
                </a:solidFill>
              </a:rPr>
              <a:t>TEACHING EFFECTS:</a:t>
            </a:r>
            <a:endParaRPr b="1">
              <a:solidFill>
                <a:srgbClr val="FF004E"/>
              </a:solidFill>
            </a:endParaRPr>
          </a:p>
          <a:p>
            <a:pPr marL="457200" lvl="0" indent="-342900" algn="l" rtl="0">
              <a:spcBef>
                <a:spcPts val="600"/>
              </a:spcBef>
              <a:spcAft>
                <a:spcPts val="0"/>
              </a:spcAft>
              <a:buClr>
                <a:schemeClr val="dk1"/>
              </a:buClr>
              <a:buSzPts val="1800"/>
              <a:buChar char="▪"/>
            </a:pPr>
            <a:r>
              <a:rPr lang="en"/>
              <a:t>AP Literature: Symbolism using Janice Galloway’s “Jellyfish”</a:t>
            </a:r>
            <a:endParaRPr/>
          </a:p>
          <a:p>
            <a:pPr marL="457200" lvl="0" indent="-342900" algn="l" rtl="0">
              <a:spcBef>
                <a:spcPts val="0"/>
              </a:spcBef>
              <a:spcAft>
                <a:spcPts val="0"/>
              </a:spcAft>
              <a:buClr>
                <a:schemeClr val="dk1"/>
              </a:buClr>
              <a:buSzPts val="1800"/>
              <a:buChar char="▪"/>
            </a:pPr>
            <a:r>
              <a:rPr lang="en"/>
              <a:t>AP Language: Arguments by T.S. Eliot &amp; visual rhetoric in </a:t>
            </a:r>
            <a:r>
              <a:rPr lang="en" i="1"/>
              <a:t>Black Watch</a:t>
            </a:r>
            <a:endParaRPr i="1"/>
          </a:p>
          <a:p>
            <a:pPr marL="457200" lvl="0" indent="-342900" algn="l" rtl="0">
              <a:spcBef>
                <a:spcPts val="0"/>
              </a:spcBef>
              <a:spcAft>
                <a:spcPts val="0"/>
              </a:spcAft>
              <a:buClr>
                <a:schemeClr val="dk1"/>
              </a:buClr>
              <a:buSzPts val="1800"/>
              <a:buChar char="▪"/>
            </a:pPr>
            <a:r>
              <a:rPr lang="en"/>
              <a:t>English 9H: Selections from </a:t>
            </a:r>
            <a:r>
              <a:rPr lang="en" i="1"/>
              <a:t>Sunset Song</a:t>
            </a:r>
            <a:r>
              <a:rPr lang="en"/>
              <a:t> for making a complex character in their own short stories</a:t>
            </a:r>
            <a:endParaRPr/>
          </a:p>
          <a:p>
            <a:pPr marL="0" lvl="0" indent="0" algn="l" rtl="0">
              <a:spcBef>
                <a:spcPts val="600"/>
              </a:spcBef>
              <a:spcAft>
                <a:spcPts val="0"/>
              </a:spcAft>
              <a:buNone/>
            </a:pPr>
            <a:endParaRPr sz="1200" b="1">
              <a:solidFill>
                <a:srgbClr val="FF004E"/>
              </a:solidFill>
            </a:endParaRPr>
          </a:p>
        </p:txBody>
      </p:sp>
      <p:sp>
        <p:nvSpPr>
          <p:cNvPr id="118" name="Google Shape;118;p2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19" name="Google Shape;119;p21"/>
          <p:cNvSpPr txBox="1">
            <a:spLocks noGrp="1"/>
          </p:cNvSpPr>
          <p:nvPr>
            <p:ph type="body" idx="2"/>
          </p:nvPr>
        </p:nvSpPr>
        <p:spPr>
          <a:xfrm>
            <a:off x="6828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a:solidFill>
                  <a:srgbClr val="FF004E"/>
                </a:solidFill>
              </a:rPr>
              <a:t>MODERNISM:</a:t>
            </a:r>
            <a:endParaRPr sz="1400">
              <a:solidFill>
                <a:srgbClr val="FF004E"/>
              </a:solidFill>
            </a:endParaRPr>
          </a:p>
          <a:p>
            <a:pPr marL="457200" lvl="0" indent="-317500" algn="l" rtl="0">
              <a:spcBef>
                <a:spcPts val="600"/>
              </a:spcBef>
              <a:spcAft>
                <a:spcPts val="0"/>
              </a:spcAft>
              <a:buClr>
                <a:srgbClr val="000000"/>
              </a:buClr>
              <a:buSzPts val="1400"/>
              <a:buChar char="▪"/>
            </a:pPr>
            <a:r>
              <a:rPr lang="en" sz="1400">
                <a:solidFill>
                  <a:srgbClr val="000000"/>
                </a:solidFill>
              </a:rPr>
              <a:t>Imagist poetry</a:t>
            </a:r>
            <a:endParaRPr sz="1400">
              <a:solidFill>
                <a:srgbClr val="000000"/>
              </a:solidFill>
            </a:endParaRPr>
          </a:p>
          <a:p>
            <a:pPr marL="457200" lvl="0" indent="-317500" algn="l" rtl="0">
              <a:spcBef>
                <a:spcPts val="0"/>
              </a:spcBef>
              <a:spcAft>
                <a:spcPts val="0"/>
              </a:spcAft>
              <a:buClr>
                <a:srgbClr val="000000"/>
              </a:buClr>
              <a:buSzPts val="1400"/>
              <a:buChar char="▪"/>
            </a:pPr>
            <a:r>
              <a:rPr lang="en" sz="1400" i="1">
                <a:solidFill>
                  <a:srgbClr val="000000"/>
                </a:solidFill>
              </a:rPr>
              <a:t>The Wasteland</a:t>
            </a:r>
            <a:r>
              <a:rPr lang="en" sz="1400">
                <a:solidFill>
                  <a:srgbClr val="000000"/>
                </a:solidFill>
              </a:rPr>
              <a:t>, T.S. Eliot</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Katherine Mansfield short stories</a:t>
            </a:r>
            <a:endParaRPr sz="1400">
              <a:solidFill>
                <a:srgbClr val="000000"/>
              </a:solidFill>
            </a:endParaRPr>
          </a:p>
          <a:p>
            <a:pPr marL="457200" lvl="0" indent="-317500" algn="l" rtl="0">
              <a:spcBef>
                <a:spcPts val="0"/>
              </a:spcBef>
              <a:spcAft>
                <a:spcPts val="0"/>
              </a:spcAft>
              <a:buClr>
                <a:srgbClr val="000000"/>
              </a:buClr>
              <a:buSzPts val="1400"/>
              <a:buChar char="▪"/>
            </a:pPr>
            <a:r>
              <a:rPr lang="en" sz="1400" i="1">
                <a:solidFill>
                  <a:srgbClr val="000000"/>
                </a:solidFill>
              </a:rPr>
              <a:t>Good Morning, Midnight</a:t>
            </a:r>
            <a:r>
              <a:rPr lang="en" sz="1400">
                <a:solidFill>
                  <a:srgbClr val="000000"/>
                </a:solidFill>
              </a:rPr>
              <a:t>, Jean Rhys</a:t>
            </a:r>
            <a:endParaRPr sz="1400">
              <a:solidFill>
                <a:srgbClr val="000000"/>
              </a:solidFill>
            </a:endParaRPr>
          </a:p>
          <a:p>
            <a:pPr marL="0" lvl="0" indent="0" algn="l" rtl="0">
              <a:spcBef>
                <a:spcPts val="600"/>
              </a:spcBef>
              <a:spcAft>
                <a:spcPts val="0"/>
              </a:spcAft>
              <a:buNone/>
            </a:pPr>
            <a:endParaRPr sz="1400">
              <a:solidFill>
                <a:srgbClr val="000000"/>
              </a:solidFill>
            </a:endParaRPr>
          </a:p>
          <a:p>
            <a:pPr marL="0" lvl="0" indent="0" algn="l" rtl="0">
              <a:spcBef>
                <a:spcPts val="600"/>
              </a:spcBef>
              <a:spcAft>
                <a:spcPts val="0"/>
              </a:spcAft>
              <a:buClr>
                <a:schemeClr val="dk1"/>
              </a:buClr>
              <a:buSzPts val="1100"/>
              <a:buFont typeface="Arial"/>
              <a:buNone/>
            </a:pPr>
            <a:r>
              <a:rPr lang="en" sz="1400" b="1">
                <a:solidFill>
                  <a:srgbClr val="FF004E"/>
                </a:solidFill>
              </a:rPr>
              <a:t>SCOTTISH LITERATURE:</a:t>
            </a:r>
            <a:endParaRPr sz="1400" b="1">
              <a:solidFill>
                <a:srgbClr val="FF004E"/>
              </a:solidFill>
            </a:endParaRPr>
          </a:p>
          <a:p>
            <a:pPr marL="457200" lvl="0" indent="-317500" algn="l" rtl="0">
              <a:spcBef>
                <a:spcPts val="600"/>
              </a:spcBef>
              <a:spcAft>
                <a:spcPts val="0"/>
              </a:spcAft>
              <a:buClr>
                <a:schemeClr val="dk1"/>
              </a:buClr>
              <a:buSzPts val="1400"/>
              <a:buChar char="▪"/>
            </a:pPr>
            <a:r>
              <a:rPr lang="en" sz="1400" i="1"/>
              <a:t>Sunset Song</a:t>
            </a:r>
            <a:r>
              <a:rPr lang="en" sz="1400"/>
              <a:t>, Lewis Grassic Gibbon</a:t>
            </a:r>
            <a:endParaRPr sz="1400"/>
          </a:p>
          <a:p>
            <a:pPr marL="457200" lvl="0" indent="-317500" algn="l" rtl="0">
              <a:spcBef>
                <a:spcPts val="0"/>
              </a:spcBef>
              <a:spcAft>
                <a:spcPts val="0"/>
              </a:spcAft>
              <a:buClr>
                <a:schemeClr val="dk1"/>
              </a:buClr>
              <a:buSzPts val="1400"/>
              <a:buChar char="▪"/>
            </a:pPr>
            <a:r>
              <a:rPr lang="en" sz="1400" i="1"/>
              <a:t>Black Watch</a:t>
            </a:r>
            <a:r>
              <a:rPr lang="en" sz="1400"/>
              <a:t>, Gregory Burke</a:t>
            </a:r>
            <a:endParaRPr sz="1400"/>
          </a:p>
          <a:p>
            <a:pPr marL="457200" lvl="0" indent="-317500" algn="l" rtl="0">
              <a:spcBef>
                <a:spcPts val="0"/>
              </a:spcBef>
              <a:spcAft>
                <a:spcPts val="0"/>
              </a:spcAft>
              <a:buClr>
                <a:schemeClr val="dk1"/>
              </a:buClr>
              <a:buSzPts val="1400"/>
              <a:buChar char="▪"/>
            </a:pPr>
            <a:r>
              <a:rPr lang="en" sz="1400"/>
              <a:t>Janice Galloway short stories</a:t>
            </a:r>
            <a:endParaRPr sz="1400"/>
          </a:p>
          <a:p>
            <a:pPr marL="457200" lvl="0" indent="-317500" algn="l" rtl="0">
              <a:spcBef>
                <a:spcPts val="0"/>
              </a:spcBef>
              <a:spcAft>
                <a:spcPts val="0"/>
              </a:spcAft>
              <a:buClr>
                <a:schemeClr val="dk1"/>
              </a:buClr>
              <a:buSzPts val="1400"/>
              <a:buChar char="▪"/>
            </a:pPr>
            <a:r>
              <a:rPr lang="en" sz="1400"/>
              <a:t>A.L. Kennedy short stories</a:t>
            </a:r>
            <a:endParaRPr sz="1400"/>
          </a:p>
          <a:p>
            <a:pPr marL="0" lvl="0" indent="0" algn="l" rtl="0">
              <a:spcBef>
                <a:spcPts val="600"/>
              </a:spcBef>
              <a:spcAft>
                <a:spcPts val="0"/>
              </a:spcAft>
              <a:buNone/>
            </a:pP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844425" y="422500"/>
            <a:ext cx="4626600" cy="11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Writing Workshops at </a:t>
            </a:r>
            <a:r>
              <a:rPr lang="en" sz="3600">
                <a:solidFill>
                  <a:srgbClr val="FF004E"/>
                </a:solidFill>
              </a:rPr>
              <a:t>SUISS</a:t>
            </a:r>
            <a:endParaRPr sz="3600">
              <a:solidFill>
                <a:srgbClr val="FF004E"/>
              </a:solidFill>
            </a:endParaRPr>
          </a:p>
        </p:txBody>
      </p:sp>
      <p:sp>
        <p:nvSpPr>
          <p:cNvPr id="130" name="Google Shape;130;p23"/>
          <p:cNvSpPr txBox="1">
            <a:spLocks noGrp="1"/>
          </p:cNvSpPr>
          <p:nvPr>
            <p:ph type="body" idx="2"/>
          </p:nvPr>
        </p:nvSpPr>
        <p:spPr>
          <a:xfrm>
            <a:off x="43830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a:solidFill>
                  <a:srgbClr val="FF004E"/>
                </a:solidFill>
              </a:rPr>
              <a:t>TEACHING:</a:t>
            </a:r>
            <a:endParaRPr sz="1400" b="1">
              <a:solidFill>
                <a:srgbClr val="FF004E"/>
              </a:solidFill>
            </a:endParaRPr>
          </a:p>
          <a:p>
            <a:pPr marL="457200" lvl="0" indent="-317500" algn="l" rtl="0">
              <a:spcBef>
                <a:spcPts val="600"/>
              </a:spcBef>
              <a:spcAft>
                <a:spcPts val="0"/>
              </a:spcAft>
              <a:buClr>
                <a:srgbClr val="000000"/>
              </a:buClr>
              <a:buSzPts val="1400"/>
              <a:buChar char="▪"/>
            </a:pPr>
            <a:r>
              <a:rPr lang="en" sz="1400"/>
              <a:t>AP Literature: Lesson on characterization using “What We Talk about When We Talk about Love”</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Writing exercises used in English 9H &amp; Creative Writing Club</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Development of syllabus for Creative Writing</a:t>
            </a:r>
            <a:endParaRPr sz="1400">
              <a:solidFill>
                <a:srgbClr val="000000"/>
              </a:solidFill>
            </a:endParaRPr>
          </a:p>
          <a:p>
            <a:pPr marL="0" lvl="0" indent="0" algn="l" rtl="0">
              <a:spcBef>
                <a:spcPts val="600"/>
              </a:spcBef>
              <a:spcAft>
                <a:spcPts val="0"/>
              </a:spcAft>
              <a:buNone/>
            </a:pPr>
            <a:r>
              <a:rPr lang="en" sz="1400" b="1">
                <a:solidFill>
                  <a:srgbClr val="FF004E"/>
                </a:solidFill>
              </a:rPr>
              <a:t>PERSONAL:</a:t>
            </a:r>
            <a:endParaRPr sz="1400" b="1">
              <a:solidFill>
                <a:srgbClr val="FF004E"/>
              </a:solidFill>
            </a:endParaRPr>
          </a:p>
          <a:p>
            <a:pPr marL="457200" lvl="0" indent="-317500" algn="l" rtl="0">
              <a:spcBef>
                <a:spcPts val="600"/>
              </a:spcBef>
              <a:spcAft>
                <a:spcPts val="0"/>
              </a:spcAft>
              <a:buClr>
                <a:schemeClr val="dk1"/>
              </a:buClr>
              <a:buSzPts val="1400"/>
              <a:buChar char="▪"/>
            </a:pPr>
            <a:r>
              <a:rPr lang="en" sz="1400"/>
              <a:t>Developing characters and stories</a:t>
            </a:r>
            <a:endParaRPr sz="1400"/>
          </a:p>
          <a:p>
            <a:pPr marL="457200" lvl="0" indent="-317500" algn="l" rtl="0">
              <a:spcBef>
                <a:spcPts val="0"/>
              </a:spcBef>
              <a:spcAft>
                <a:spcPts val="0"/>
              </a:spcAft>
              <a:buClr>
                <a:schemeClr val="dk1"/>
              </a:buClr>
              <a:buSzPts val="1400"/>
              <a:buChar char="▪"/>
            </a:pPr>
            <a:r>
              <a:rPr lang="en" sz="1400"/>
              <a:t>Editing one short story from 1-1</a:t>
            </a:r>
            <a:endParaRPr sz="1400"/>
          </a:p>
          <a:p>
            <a:pPr marL="457200" lvl="0" indent="-317500" algn="l" rtl="0">
              <a:spcBef>
                <a:spcPts val="0"/>
              </a:spcBef>
              <a:spcAft>
                <a:spcPts val="0"/>
              </a:spcAft>
              <a:buClr>
                <a:schemeClr val="dk1"/>
              </a:buClr>
              <a:buSzPts val="1400"/>
              <a:buChar char="▪"/>
            </a:pPr>
            <a:r>
              <a:rPr lang="en" sz="1400"/>
              <a:t>Entered “Pitch Wars”</a:t>
            </a:r>
            <a:endParaRPr sz="1400"/>
          </a:p>
        </p:txBody>
      </p:sp>
      <p:sp>
        <p:nvSpPr>
          <p:cNvPr id="131" name="Google Shape;131;p2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32" name="Google Shape;132;p23"/>
          <p:cNvSpPr txBox="1">
            <a:spLocks noGrp="1"/>
          </p:cNvSpPr>
          <p:nvPr>
            <p:ph type="body" idx="2"/>
          </p:nvPr>
        </p:nvSpPr>
        <p:spPr>
          <a:xfrm>
            <a:off x="682877" y="1646250"/>
            <a:ext cx="3700200" cy="27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FF004E"/>
                </a:solidFill>
              </a:rPr>
              <a:t>6 PARTICIPANTS &amp; 1 MENTOR, 4-5 DAYS A WEEK</a:t>
            </a:r>
            <a:endParaRPr>
              <a:solidFill>
                <a:srgbClr val="FF004E"/>
              </a:solidFill>
            </a:endParaRPr>
          </a:p>
          <a:p>
            <a:pPr marL="457200" lvl="0" indent="-342900" algn="l" rtl="0">
              <a:spcBef>
                <a:spcPts val="600"/>
              </a:spcBef>
              <a:spcAft>
                <a:spcPts val="0"/>
              </a:spcAft>
              <a:buClr>
                <a:srgbClr val="000000"/>
              </a:buClr>
              <a:buSzPts val="1800"/>
              <a:buChar char="▪"/>
            </a:pPr>
            <a:r>
              <a:rPr lang="en">
                <a:solidFill>
                  <a:srgbClr val="000000"/>
                </a:solidFill>
              </a:rPr>
              <a:t>Produced 4 pieces for workshop</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Produced 4 pieces for 1-1 mentor</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Discussed fiction, poetry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Discovered writing exercises</a:t>
            </a:r>
            <a:endParaRPr>
              <a:solidFill>
                <a:srgbClr val="000000"/>
              </a:solidFill>
            </a:endParaRPr>
          </a:p>
        </p:txBody>
      </p:sp>
    </p:spTree>
  </p:cSld>
  <p:clrMapOvr>
    <a:masterClrMapping/>
  </p:clrMapOvr>
</p:sld>
</file>

<file path=ppt/theme/theme1.xml><?xml version="1.0" encoding="utf-8"?>
<a:theme xmlns:a="http://schemas.openxmlformats.org/drawingml/2006/main" name="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687</Words>
  <Application>Microsoft Office PowerPoint</Application>
  <PresentationFormat>On-screen Show (16:9)</PresentationFormat>
  <Paragraphs>116</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Titillium Web</vt:lpstr>
      <vt:lpstr>Fidele template</vt:lpstr>
      <vt:lpstr>SUISS via ESU’s TLab</vt:lpstr>
      <vt:lpstr>HI! I’M HILARY</vt:lpstr>
      <vt:lpstr>But most importantly,  I had the pleasure of attending SUISS this summer in Edinburgh because of ESUUS Indianapolis!</vt:lpstr>
      <vt:lpstr>PowerPoint Presentation</vt:lpstr>
      <vt:lpstr>SUISS PROGRAM</vt:lpstr>
      <vt:lpstr>PowerPoint Presentation</vt:lpstr>
      <vt:lpstr>Lectures at SUISS</vt:lpstr>
      <vt:lpstr>PowerPoint Presentation</vt:lpstr>
      <vt:lpstr>Writing Workshops at SUISS</vt:lpstr>
      <vt:lpstr>PowerPoint Presentation</vt:lpstr>
      <vt:lpstr>Writing Masterclasses at SUISS</vt:lpstr>
      <vt:lpstr>PowerPoint Presentation</vt:lpstr>
      <vt:lpstr>Writing Exercise:</vt:lpstr>
      <vt:lpstr>PowerPoint Presentation</vt:lpstr>
      <vt:lpstr>PowerPoint Presentation</vt:lpstr>
      <vt:lpstr>PowerPoint Presentation</vt:lpstr>
      <vt:lpstr>Author &amp; Poet Readings at SUISS</vt:lpstr>
      <vt:lpstr>PowerPoint Presentation</vt:lpstr>
      <vt:lpstr>PowerPoint Presentation</vt:lpstr>
      <vt:lpstr>Cultural Excursions at SUISS</vt:lpstr>
      <vt:lpstr>Thank you,  ESU Indianapolis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SUISS via ESU’s TLab</dc:title>
  <cp:lastModifiedBy>Kathryn Lerch</cp:lastModifiedBy>
  <cp:revision>1</cp:revision>
  <dcterms:modified xsi:type="dcterms:W3CDTF">2018-10-06T22:43:16Z</dcterms:modified>
</cp:coreProperties>
</file>